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64" r:id="rId4"/>
    <p:sldId id="260" r:id="rId5"/>
    <p:sldId id="262" r:id="rId6"/>
    <p:sldId id="261" r:id="rId7"/>
    <p:sldId id="263" r:id="rId8"/>
    <p:sldId id="257" r:id="rId9"/>
    <p:sldId id="258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07A"/>
    <a:srgbClr val="BBE911"/>
    <a:srgbClr val="278E74"/>
    <a:srgbClr val="3BBB99"/>
    <a:srgbClr val="116E8A"/>
    <a:srgbClr val="1D8DB0"/>
    <a:srgbClr val="147694"/>
    <a:srgbClr val="177E9D"/>
    <a:srgbClr val="86BCE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4" autoAdjust="0"/>
    <p:restoredTop sz="94688" autoAdjust="0"/>
  </p:normalViewPr>
  <p:slideViewPr>
    <p:cSldViewPr snapToObjects="1" showGuides="1">
      <p:cViewPr varScale="1">
        <p:scale>
          <a:sx n="77" d="100"/>
          <a:sy n="77" d="100"/>
        </p:scale>
        <p:origin x="-840" y="-77"/>
      </p:cViewPr>
      <p:guideLst>
        <p:guide orient="horz" pos="2296"/>
        <p:guide pos="1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18/02/2014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‹nr.›</a:t>
            </a:fld>
            <a:endParaRPr lang="nl-BE" sz="1000"/>
          </a:p>
        </p:txBody>
      </p:sp>
    </p:spTree>
    <p:extLst>
      <p:ext uri="{BB962C8B-B14F-4D97-AF65-F5344CB8AC3E}">
        <p14:creationId xmlns=""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18/02/2014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000" y="4320000"/>
            <a:ext cx="5760000" cy="414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 userDrawn="1"/>
        </p:nvSpPr>
        <p:spPr bwMode="auto"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0">
                <a:srgbClr val="3BBB99"/>
              </a:gs>
              <a:gs pos="100000">
                <a:srgbClr val="278E7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nl-NL">
              <a:ea typeface="Arial" pitchFamily="-109" charset="0"/>
              <a:cs typeface="Arial" pitchFamily="-109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2067918" y="1114400"/>
            <a:ext cx="5580000" cy="310668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BE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nl-NL" dirty="0" smtClean="0"/>
              <a:t>Click and type </a:t>
            </a:r>
            <a:r>
              <a:rPr lang="nl-NL" dirty="0" err="1" smtClean="0"/>
              <a:t>partnername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and type name of </a:t>
            </a:r>
            <a:r>
              <a:rPr kumimoji="0" lang="nl-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faculty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kumimoji="0" lang="nl-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department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running the project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067918" y="5517232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and type name of presenter</a:t>
            </a:r>
            <a:endParaRPr lang="nl-BE" dirty="0"/>
          </a:p>
        </p:txBody>
      </p:sp>
      <p:pic>
        <p:nvPicPr>
          <p:cNvPr id="8" name="Afbeelding 7" descr="mmateng-logo1-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47664" cy="691041"/>
          </a:xfrm>
          <a:prstGeom prst="rect">
            <a:avLst/>
          </a:prstGeom>
        </p:spPr>
      </p:pic>
      <p:pic>
        <p:nvPicPr>
          <p:cNvPr id="12" name="Picture 4" descr="http://eacea.ec.europa.eu/about/logos/eu_flag_programme/Tempus/eu_flag_tempu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3942" y="0"/>
            <a:ext cx="1280058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 userDrawn="1"/>
        </p:nvSpPr>
        <p:spPr>
          <a:xfrm>
            <a:off x="1835696" y="186335"/>
            <a:ext cx="581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Modernization of two cycles (MA, BA) of competence-based curricula in Material  Engineering according to the best experience of Bologna Process</a:t>
            </a:r>
            <a:endParaRPr lang="en-GB" sz="1200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0" hasCustomPrompt="1"/>
          </p:nvPr>
        </p:nvSpPr>
        <p:spPr>
          <a:xfrm>
            <a:off x="179512" y="1114400"/>
            <a:ext cx="1511720" cy="1882552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add</a:t>
            </a:r>
            <a:r>
              <a:rPr lang="nl-NL" dirty="0" smtClean="0"/>
              <a:t> logo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Click and type </a:t>
            </a:r>
            <a:r>
              <a:rPr lang="nl-NL" dirty="0" err="1" smtClean="0"/>
              <a:t>title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772816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nl-NL" dirty="0" smtClean="0"/>
              <a:t>Click and type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2nd level</a:t>
            </a:r>
          </a:p>
          <a:p>
            <a:pPr lvl="2"/>
            <a:r>
              <a:rPr lang="nl-NL" dirty="0" smtClean="0"/>
              <a:t>3th level</a:t>
            </a:r>
          </a:p>
          <a:p>
            <a:pPr lvl="3"/>
            <a:r>
              <a:rPr lang="nl-NL" dirty="0" smtClean="0"/>
              <a:t>4th level</a:t>
            </a:r>
          </a:p>
          <a:p>
            <a:pPr lvl="4"/>
            <a:r>
              <a:rPr lang="nl-NL" dirty="0" smtClean="0"/>
              <a:t>5th level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Click and type </a:t>
            </a:r>
            <a:r>
              <a:rPr lang="nl-NL" dirty="0" err="1" smtClean="0"/>
              <a:t>title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772816"/>
            <a:ext cx="4038600" cy="40051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Click and type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2nd level</a:t>
            </a:r>
          </a:p>
          <a:p>
            <a:pPr lvl="2"/>
            <a:r>
              <a:rPr lang="nl-NL" dirty="0" smtClean="0"/>
              <a:t>3th level</a:t>
            </a:r>
          </a:p>
          <a:p>
            <a:pPr lvl="3"/>
            <a:r>
              <a:rPr lang="nl-NL" dirty="0" smtClean="0"/>
              <a:t>4th level</a:t>
            </a:r>
          </a:p>
          <a:p>
            <a:pPr lvl="4"/>
            <a:r>
              <a:rPr lang="nl-NL" dirty="0" smtClean="0"/>
              <a:t>5th level</a:t>
            </a:r>
            <a:endParaRPr lang="nl-BE" dirty="0" smtClean="0"/>
          </a:p>
          <a:p>
            <a:pPr lvl="4"/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772816"/>
            <a:ext cx="4038600" cy="40051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Click and type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2nd level</a:t>
            </a:r>
          </a:p>
          <a:p>
            <a:pPr lvl="2"/>
            <a:r>
              <a:rPr lang="nl-NL" dirty="0" smtClean="0"/>
              <a:t>3th level</a:t>
            </a:r>
          </a:p>
          <a:p>
            <a:pPr lvl="3"/>
            <a:r>
              <a:rPr lang="nl-NL" dirty="0" smtClean="0"/>
              <a:t>4th level</a:t>
            </a:r>
          </a:p>
          <a:p>
            <a:pPr lvl="4"/>
            <a:r>
              <a:rPr lang="nl-NL" dirty="0" smtClean="0"/>
              <a:t>5th level</a:t>
            </a:r>
            <a:endParaRPr lang="nl-BE" dirty="0" smtClean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Click and type </a:t>
            </a:r>
            <a:r>
              <a:rPr lang="nl-NL" dirty="0" err="1" smtClean="0"/>
              <a:t>title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672041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Click and type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2420888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Click and type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2nd level</a:t>
            </a:r>
          </a:p>
          <a:p>
            <a:pPr lvl="2"/>
            <a:r>
              <a:rPr lang="nl-NL" dirty="0" smtClean="0"/>
              <a:t>3th level</a:t>
            </a:r>
          </a:p>
          <a:p>
            <a:pPr lvl="3"/>
            <a:r>
              <a:rPr lang="nl-NL" dirty="0" smtClean="0"/>
              <a:t>4th level</a:t>
            </a:r>
          </a:p>
          <a:p>
            <a:pPr lvl="4"/>
            <a:r>
              <a:rPr lang="nl-NL" dirty="0" smtClean="0"/>
              <a:t>5th level</a:t>
            </a:r>
            <a:endParaRPr lang="nl-BE" dirty="0" smtClean="0"/>
          </a:p>
          <a:p>
            <a:pPr lvl="4"/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669881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Click and type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2420888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Click and type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2nd level</a:t>
            </a:r>
          </a:p>
          <a:p>
            <a:pPr lvl="2"/>
            <a:r>
              <a:rPr lang="nl-NL" dirty="0" smtClean="0"/>
              <a:t>3th level</a:t>
            </a:r>
          </a:p>
          <a:p>
            <a:pPr lvl="3"/>
            <a:r>
              <a:rPr lang="nl-NL" dirty="0" smtClean="0"/>
              <a:t>4th level</a:t>
            </a:r>
          </a:p>
          <a:p>
            <a:pPr lvl="4"/>
            <a:r>
              <a:rPr lang="nl-NL" dirty="0" smtClean="0"/>
              <a:t>5th level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 smtClean="0"/>
              <a:t>Click and type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=""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836712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pPr lvl="0"/>
            <a:r>
              <a:rPr lang="nl-NL" dirty="0" smtClean="0"/>
              <a:t>Click and type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831812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Click and type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2nd level</a:t>
            </a:r>
          </a:p>
          <a:p>
            <a:pPr lvl="2"/>
            <a:r>
              <a:rPr lang="nl-NL" dirty="0" smtClean="0"/>
              <a:t>3th level</a:t>
            </a:r>
          </a:p>
          <a:p>
            <a:pPr lvl="3"/>
            <a:r>
              <a:rPr lang="nl-NL" dirty="0" smtClean="0"/>
              <a:t>4th level</a:t>
            </a:r>
          </a:p>
          <a:p>
            <a:pPr lvl="4"/>
            <a:r>
              <a:rPr lang="nl-NL" dirty="0" smtClean="0"/>
              <a:t>5th level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731812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Click and type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</p:spTree>
    <p:extLst>
      <p:ext uri="{BB962C8B-B14F-4D97-AF65-F5344CB8AC3E}">
        <p14:creationId xmlns=""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05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Click and type </a:t>
            </a:r>
            <a:r>
              <a:rPr lang="nl-NL" dirty="0" err="1" smtClean="0"/>
              <a:t>text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540000" y="764704"/>
            <a:ext cx="8334000" cy="4114800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Click the icon and </a:t>
            </a:r>
            <a:r>
              <a:rPr lang="nl-NL" dirty="0" err="1" smtClean="0"/>
              <a:t>insert</a:t>
            </a:r>
            <a:r>
              <a:rPr lang="nl-NL" dirty="0" smtClean="0"/>
              <a:t>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62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Click and type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</p:spTree>
    <p:extLst>
      <p:ext uri="{BB962C8B-B14F-4D97-AF65-F5344CB8AC3E}">
        <p14:creationId xmlns=""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 bwMode="auto">
          <a:xfrm>
            <a:off x="0" y="6372000"/>
            <a:ext cx="9144000" cy="550800"/>
          </a:xfrm>
          <a:prstGeom prst="rect">
            <a:avLst/>
          </a:prstGeom>
          <a:gradFill flip="none" rotWithShape="1">
            <a:gsLst>
              <a:gs pos="0">
                <a:srgbClr val="3BBB99"/>
              </a:gs>
              <a:gs pos="100000">
                <a:srgbClr val="278E7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nl-NL">
              <a:ea typeface="Arial" pitchFamily="-109" charset="0"/>
              <a:cs typeface="Arial" pitchFamily="-109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691041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916831"/>
            <a:ext cx="8334000" cy="3861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10" name="Afbeelding 9" descr="mmateng-logo1-big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547664" cy="691041"/>
          </a:xfrm>
          <a:prstGeom prst="rect">
            <a:avLst/>
          </a:prstGeom>
        </p:spPr>
      </p:pic>
      <p:pic>
        <p:nvPicPr>
          <p:cNvPr id="12" name="Picture 4" descr="http://eacea.ec.europa.eu/about/logos/eu_flag_programme/Tempus/eu_flag_tempus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3942" y="0"/>
            <a:ext cx="1280058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85"/>
          <p:cNvSpPr txBox="1">
            <a:spLocks/>
          </p:cNvSpPr>
          <p:nvPr userDrawn="1"/>
        </p:nvSpPr>
        <p:spPr>
          <a:xfrm>
            <a:off x="0" y="6461134"/>
            <a:ext cx="360000" cy="461665"/>
          </a:xfrm>
          <a:prstGeom prst="rect">
            <a:avLst/>
          </a:prstGeom>
          <a:solidFill>
            <a:srgbClr val="00A0AE"/>
          </a:solidFill>
        </p:spPr>
        <p:txBody>
          <a:bodyPr vert="horz" wrap="none" lIns="0" tIns="108000" rIns="0" bIns="0" rtlCol="0" anchor="ctr" anchorCtr="0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2000" b="0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TextBox 11"/>
          <p:cNvSpPr txBox="1"/>
          <p:nvPr userDrawn="1"/>
        </p:nvSpPr>
        <p:spPr>
          <a:xfrm>
            <a:off x="360000" y="6461135"/>
            <a:ext cx="25502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KU Leuven </a:t>
            </a:r>
            <a:r>
              <a:rPr lang="en-US" sz="1200" b="1" baseline="0" dirty="0" smtClean="0">
                <a:solidFill>
                  <a:srgbClr val="0070C0"/>
                </a:solidFill>
              </a:rPr>
              <a:t>– Campus De </a:t>
            </a:r>
            <a:r>
              <a:rPr lang="en-US" sz="1200" b="1" baseline="0" dirty="0" err="1" smtClean="0">
                <a:solidFill>
                  <a:srgbClr val="0070C0"/>
                </a:solidFill>
              </a:rPr>
              <a:t>Nayer</a:t>
            </a:r>
            <a:r>
              <a:rPr lang="en-US" sz="1200" b="1" dirty="0" smtClean="0">
                <a:solidFill>
                  <a:srgbClr val="0070C0"/>
                </a:solidFill>
              </a:rPr>
              <a:t>,</a:t>
            </a:r>
            <a:r>
              <a:rPr lang="en-US" sz="1200" b="1" baseline="0" dirty="0" smtClean="0">
                <a:solidFill>
                  <a:srgbClr val="0070C0"/>
                </a:solidFill>
              </a:rPr>
              <a:t> </a:t>
            </a:r>
            <a:br>
              <a:rPr lang="en-US" sz="1200" b="1" baseline="0" dirty="0" smtClean="0">
                <a:solidFill>
                  <a:srgbClr val="0070C0"/>
                </a:solidFill>
              </a:rPr>
            </a:br>
            <a:r>
              <a:rPr lang="en-US" sz="1200" b="1" baseline="0" dirty="0" smtClean="0">
                <a:solidFill>
                  <a:srgbClr val="0070C0"/>
                </a:solidFill>
              </a:rPr>
              <a:t>10 -11 March,  2014</a:t>
            </a:r>
            <a:endParaRPr lang="ru-RU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://www.google.be/url?sa=i&amp;rct=j&amp;q=&amp;esrc=s&amp;source=images&amp;cd=&amp;cad=rja&amp;docid=64bn2WoZSAcvQM&amp;tbnid=Jp2JPMVP3JC3fM:&amp;ved=0CAUQjRw&amp;url=http%3A%2F%2Fwww.inom.be%2Fbedienden%2Fregionaal.asp&amp;ei=McoDU6j9FuWW0QWYrIGQBw&amp;bvm=bv.61535280,d.bGQ&amp;psig=AFQjCNEKnwOf-rDJeMafnrEOPJ_wCS1ngA&amp;ust=1392843595178594" TargetMode="External"/><Relationship Id="rId1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6.png"/><Relationship Id="rId2" Type="http://schemas.openxmlformats.org/officeDocument/2006/relationships/image" Target="../media/image12.pn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.peeters@kuleuven.be" TargetMode="External"/><Relationship Id="rId2" Type="http://schemas.openxmlformats.org/officeDocument/2006/relationships/hyperlink" Target="mailto:peter.arras@lessius.kuleuven.b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jan.ivens@kuleuven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67918" y="1930598"/>
            <a:ext cx="5580000" cy="3106688"/>
          </a:xfrm>
        </p:spPr>
        <p:txBody>
          <a:bodyPr/>
          <a:lstStyle/>
          <a:p>
            <a:r>
              <a:rPr lang="nl-BE" dirty="0" smtClean="0"/>
              <a:t>P1 – KU Leuven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sz="3200" dirty="0" err="1" smtClean="0"/>
              <a:t>Faculty</a:t>
            </a:r>
            <a:r>
              <a:rPr lang="nl-BE" sz="3200" dirty="0" smtClean="0"/>
              <a:t> of engineering </a:t>
            </a:r>
            <a:r>
              <a:rPr lang="nl-BE" sz="3200" dirty="0" err="1" smtClean="0"/>
              <a:t>technology</a:t>
            </a:r>
            <a:r>
              <a:rPr lang="nl-BE" sz="3200" dirty="0" smtClean="0"/>
              <a:t/>
            </a:r>
            <a:br>
              <a:rPr lang="nl-BE" sz="3200" dirty="0" smtClean="0"/>
            </a:br>
            <a:r>
              <a:rPr lang="nl-BE" sz="3200" dirty="0" smtClean="0"/>
              <a:t>campus De </a:t>
            </a:r>
            <a:r>
              <a:rPr lang="nl-BE" sz="3200" dirty="0" err="1" smtClean="0"/>
              <a:t>Nayer</a:t>
            </a:r>
            <a:r>
              <a:rPr lang="nl-BE" sz="3200" dirty="0" smtClean="0"/>
              <a:t/>
            </a:r>
            <a:br>
              <a:rPr lang="nl-BE" sz="3200" dirty="0" smtClean="0"/>
            </a:br>
            <a:endParaRPr lang="nl-BE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Peter Arras</a:t>
            </a:r>
            <a:endParaRPr lang="nl-BE" dirty="0"/>
          </a:p>
        </p:txBody>
      </p:sp>
      <p:pic>
        <p:nvPicPr>
          <p:cNvPr id="5" name="Tijdelijke aanduiding voor afbeelding 4" descr="kul.png"/>
          <p:cNvPicPr>
            <a:picLocks noGrp="1" noChangeAspect="1"/>
          </p:cNvPicPr>
          <p:nvPr>
            <p:ph type="pic" idx="10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86466"/>
            <a:ext cx="1526818" cy="544132"/>
          </a:xfrm>
        </p:spPr>
      </p:pic>
    </p:spTree>
    <p:extLst>
      <p:ext uri="{BB962C8B-B14F-4D97-AF65-F5344CB8AC3E}">
        <p14:creationId xmlns="" xmlns:p14="http://schemas.microsoft.com/office/powerpoint/2010/main" val="42071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KU Leuven: fact and figures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Founded in 1425, nearly 600 years of university experience</a:t>
            </a:r>
          </a:p>
          <a:p>
            <a:r>
              <a:rPr lang="en-GB" dirty="0" smtClean="0"/>
              <a:t>More then 54000 students in 2013-2014</a:t>
            </a:r>
          </a:p>
          <a:p>
            <a:r>
              <a:rPr lang="en-GB" dirty="0" smtClean="0"/>
              <a:t>More then 20000 staff members</a:t>
            </a:r>
          </a:p>
          <a:p>
            <a:r>
              <a:rPr lang="en-GB" dirty="0" smtClean="0"/>
              <a:t>Member of International networks: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960853"/>
            <a:ext cx="6639286" cy="234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University: fact and figures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54288 students for the academic year 2013-2014</a:t>
            </a:r>
          </a:p>
          <a:p>
            <a:r>
              <a:rPr lang="en-GB" dirty="0" smtClean="0"/>
              <a:t>Distribution :</a:t>
            </a:r>
          </a:p>
          <a:p>
            <a:pPr lvl="1"/>
            <a:r>
              <a:rPr lang="en-GB" dirty="0" smtClean="0"/>
              <a:t>47% Bachelor</a:t>
            </a:r>
          </a:p>
          <a:p>
            <a:pPr lvl="1"/>
            <a:r>
              <a:rPr lang="en-GB" dirty="0" smtClean="0"/>
              <a:t>33% Master</a:t>
            </a:r>
          </a:p>
          <a:p>
            <a:pPr lvl="1"/>
            <a:r>
              <a:rPr lang="en-GB" dirty="0" smtClean="0"/>
              <a:t>5% Advanced Master</a:t>
            </a:r>
          </a:p>
          <a:p>
            <a:pPr lvl="1"/>
            <a:r>
              <a:rPr lang="en-GB" dirty="0" smtClean="0"/>
              <a:t>8.5% Doctoral programme</a:t>
            </a:r>
          </a:p>
          <a:p>
            <a:pPr lvl="1"/>
            <a:r>
              <a:rPr lang="en-GB" dirty="0" smtClean="0"/>
              <a:t>1% Academic Teacher Training</a:t>
            </a:r>
          </a:p>
          <a:p>
            <a:pPr lvl="1"/>
            <a:r>
              <a:rPr lang="en-GB" dirty="0" smtClean="0"/>
              <a:t>5% Other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 structure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1041"/>
            <a:ext cx="647065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40152" y="4437112"/>
            <a:ext cx="3203848" cy="2420888"/>
          </a:xfrm>
          <a:solidFill>
            <a:srgbClr val="BBE911"/>
          </a:solidFill>
          <a:ln>
            <a:solidFill>
              <a:srgbClr val="00407A"/>
            </a:solidFill>
          </a:ln>
        </p:spPr>
        <p:txBody>
          <a:bodyPr/>
          <a:lstStyle/>
          <a:p>
            <a:pPr>
              <a:buNone/>
            </a:pPr>
            <a:r>
              <a:rPr lang="en-GB" sz="2000" dirty="0" smtClean="0"/>
              <a:t>Faculties:</a:t>
            </a:r>
          </a:p>
          <a:p>
            <a:r>
              <a:rPr lang="en-GB" sz="2000" dirty="0" smtClean="0"/>
              <a:t>Sciences</a:t>
            </a:r>
          </a:p>
          <a:p>
            <a:r>
              <a:rPr lang="en-GB" sz="2000" dirty="0" smtClean="0"/>
              <a:t>Engineering technology</a:t>
            </a:r>
          </a:p>
          <a:p>
            <a:r>
              <a:rPr lang="en-GB" sz="2000" dirty="0" smtClean="0"/>
              <a:t>Engineering sciences</a:t>
            </a:r>
          </a:p>
          <a:p>
            <a:r>
              <a:rPr lang="en-GB" sz="2000" dirty="0" smtClean="0"/>
              <a:t>Architecture</a:t>
            </a:r>
          </a:p>
          <a:p>
            <a:r>
              <a:rPr lang="en-GB" sz="2000" dirty="0" smtClean="0"/>
              <a:t>Bio-engineering</a:t>
            </a:r>
            <a:endParaRPr lang="en-GB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Faculty/department involved.</a:t>
            </a:r>
            <a:endParaRPr lang="en-GB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Faculty of engineering technology.</a:t>
            </a:r>
          </a:p>
          <a:p>
            <a:pPr lvl="1"/>
            <a:r>
              <a:rPr lang="en-GB" dirty="0" smtClean="0"/>
              <a:t>Design and production research cluster.</a:t>
            </a:r>
          </a:p>
          <a:p>
            <a:pPr lvl="2"/>
            <a:r>
              <a:rPr lang="en-GB" dirty="0" smtClean="0"/>
              <a:t>Technology translation to SME’s</a:t>
            </a:r>
          </a:p>
          <a:p>
            <a:pPr lvl="2"/>
            <a:r>
              <a:rPr lang="en-GB" dirty="0" smtClean="0"/>
              <a:t>Design, materials and production.</a:t>
            </a:r>
          </a:p>
          <a:p>
            <a:pPr lvl="1"/>
            <a:r>
              <a:rPr lang="en-GB" dirty="0" smtClean="0"/>
              <a:t>MTM (Metallurgy and Materials engineering)</a:t>
            </a:r>
          </a:p>
          <a:p>
            <a:pPr lvl="2"/>
            <a:endParaRPr lang="en-GB" dirty="0" smtClean="0"/>
          </a:p>
          <a:p>
            <a:pPr lvl="2"/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40000" y="5733256"/>
            <a:ext cx="8334000" cy="404744"/>
          </a:xfrm>
        </p:spPr>
        <p:txBody>
          <a:bodyPr/>
          <a:lstStyle/>
          <a:p>
            <a:r>
              <a:rPr lang="en-GB" dirty="0" smtClean="0"/>
              <a:t>KU Leuven – Faculty of Engineering technology.</a:t>
            </a:r>
            <a:endParaRPr lang="en-GB" dirty="0"/>
          </a:p>
        </p:txBody>
      </p:sp>
      <p:pic>
        <p:nvPicPr>
          <p:cNvPr id="10" name="Tijdelijke aanduiding voor afbeelding 9" descr="kuleuven_library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106" b="13106"/>
          <a:stretch>
            <a:fillRect/>
          </a:stretch>
        </p:blipFill>
        <p:spPr>
          <a:xfrm>
            <a:off x="3266578" y="116632"/>
            <a:ext cx="4521130" cy="2232247"/>
          </a:xfrm>
        </p:spPr>
      </p:pic>
      <p:pic>
        <p:nvPicPr>
          <p:cNvPr id="8" name="Picture 2" descr="http://iiw.kuleuven.be/images/decanaat.jpg/image_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2458455" cy="1882495"/>
          </a:xfrm>
          <a:prstGeom prst="rect">
            <a:avLst/>
          </a:prstGeom>
        </p:spPr>
      </p:pic>
      <p:pic>
        <p:nvPicPr>
          <p:cNvPr id="9" name="Picture 2" descr="C:\HILDE\FIIW\website\INGW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5"/>
            <a:ext cx="1086292" cy="1152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 and Settings\jhe\Mijn documenten\De Nayer\formula student\fotomateriaal\DSC_39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890664"/>
            <a:ext cx="2993550" cy="1988840"/>
          </a:xfrm>
          <a:prstGeom prst="rect">
            <a:avLst/>
          </a:prstGeom>
          <a:noFill/>
        </p:spPr>
      </p:pic>
      <p:pic>
        <p:nvPicPr>
          <p:cNvPr id="12" name="Picture 2" descr="LRT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215123"/>
            <a:ext cx="2095839" cy="1328762"/>
          </a:xfrm>
          <a:prstGeom prst="rect">
            <a:avLst/>
          </a:prstGeom>
          <a:noFill/>
        </p:spPr>
      </p:pic>
      <p:pic>
        <p:nvPicPr>
          <p:cNvPr id="4097" name="Picture 1" descr="F:\cursus_vibam\campus_de_nay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3345" y="2492896"/>
            <a:ext cx="4430655" cy="2818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Stakeholders: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706" y="5216021"/>
            <a:ext cx="1905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670209"/>
            <a:ext cx="192786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4795" y="3612214"/>
            <a:ext cx="1489205" cy="61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9780" y="4482937"/>
            <a:ext cx="2411313" cy="86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Afbeelding 12" descr="siemensn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9264" y="5670209"/>
            <a:ext cx="1894736" cy="530607"/>
          </a:xfrm>
          <a:prstGeom prst="rect">
            <a:avLst/>
          </a:prstGeom>
        </p:spPr>
      </p:pic>
      <p:pic>
        <p:nvPicPr>
          <p:cNvPr id="16" name="Afbeelding 15" descr="viba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26350" y="3068959"/>
            <a:ext cx="1489205" cy="744603"/>
          </a:xfrm>
          <a:prstGeom prst="rect">
            <a:avLst/>
          </a:prstGeom>
        </p:spPr>
      </p:pic>
      <p:pic>
        <p:nvPicPr>
          <p:cNvPr id="17" name="Afbeelding 16" descr="agori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32666" y="1514008"/>
            <a:ext cx="1841334" cy="814121"/>
          </a:xfrm>
          <a:prstGeom prst="rect">
            <a:avLst/>
          </a:prstGeom>
        </p:spPr>
      </p:pic>
      <p:pic>
        <p:nvPicPr>
          <p:cNvPr id="18" name="Afbeelding 17" descr="sidm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81839" y="1870068"/>
            <a:ext cx="1526867" cy="916120"/>
          </a:xfrm>
          <a:prstGeom prst="rect">
            <a:avLst/>
          </a:prstGeom>
          <a:ln>
            <a:noFill/>
          </a:ln>
        </p:spPr>
      </p:pic>
      <p:pic>
        <p:nvPicPr>
          <p:cNvPr id="19" name="Afbeelding 18" descr="aleri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73685" y="3664271"/>
            <a:ext cx="1997435" cy="561626"/>
          </a:xfrm>
          <a:prstGeom prst="rect">
            <a:avLst/>
          </a:prstGeom>
        </p:spPr>
      </p:pic>
      <p:pic>
        <p:nvPicPr>
          <p:cNvPr id="20" name="Afbeelding 19" descr="bohle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7754" y="4225897"/>
            <a:ext cx="1742891" cy="806087"/>
          </a:xfrm>
          <a:prstGeom prst="rect">
            <a:avLst/>
          </a:prstGeom>
        </p:spPr>
      </p:pic>
      <p:pic>
        <p:nvPicPr>
          <p:cNvPr id="4098" name="Picture 2" descr="https://encrypted-tbn2.gstatic.com/images?q=tbn:ANd9GcRj1OMmboseYdIoA-MtY_WfKcAqI2j61dno0W5DtlYBvMSERQ8x7w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89458" y="2328128"/>
            <a:ext cx="1481662" cy="740831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wgHBgkIBwgKCgkLDSIbGRgYGSQeIBwdLBwsIickHyYeHzQqJCMnJB8cJz0tJSkrLi4uICo0OD8sNys5NSwBCgoKDg0OGxAQGzIlHiY3NywwLyw1LywyNC4tNDQtNSwxMSw3LDA2NystLCwvLSwtLCw4LC8vLDUvMC80LCwsMP/AABEIACEAfgMBEQACEQEDEQH/xAAbAAACAwEBAQAAAAAAAAAAAAAABAIFBgMBB//EADMQAAEDAwIEAwYFBQAAAAAAAAECAwQABREGIRIxQVETIoEUMmFxkbEHFjShwUJVYrPj/8QAGwEBAAIDAQEAAAAAAAAAAAAAAAEFAgMEBgf/xAAtEQACAgIBAwMCBAcAAAAAAAAAAQIDBBEhBRIxQVFhgZEGIqHwExQkMjNS8f/aAAwDAQACEQMRAD8A+hOLU4srWoqUa+VW2ztm5ze2y+jFRWkRrWSFAFAFAFAFAIS7qzGedZUDxto4t9gfgO5q5wujW5VatUkot6937HNbkxg+3XI8k8TaF4IC0BQz2IyP2NVuTjzx7ZVT8o3wmpxUke1oMgoDQWRalxCFqJ4VV7z8PWzni6k96ZV5kUp8FjV6cgUAUAUBjq+TF+LvTorEhEd59tDy+QJ3NdFeJdZW7IRbivLMHZFPTfJKVLjw0Bcp5DSScZJqKMa2+XbVFt/BMpxityZzkXCHGbS4/IbQlY2yedZ1YWRbJxhBtryRKyEVts9iT4s0ExX23cdjUX4l+P8A5YtCFkZ/2s5v3a3x3VNPzGW3E8wTWyrp2VbFThW2n6kSuhF6bGI0liU34kZ1DiO4Nc91FlMu2yLT+TKMlJbTFPGQ7qBmMpDakpZUTlIO/CSOY6YzXpukxsp6ddfFtPnX09fvx9DiyGpXRiyxWorUVKOSa8vZZKyTnN7bO5JRWkLypceGgLlPIaSo4BJ61soxrb241Rba54InOMFuTODV3tzziW2prK1qOwBrfPpmXCLlKtpIwV9beky3tGpbJHYWh65xkK4uRVXsOg49lOO1ZHT36lflzjKfDLeBfLVcXizBnsPuAZwk52q7OUlCvNtnvrjwprLzyBulJyR0oCcy6QILzTMyW0y68cJBOCd8betAOUBlnIUltZSWVnHYV81t6ZlVzcXBvXstouo3Vtb2ZvWdqkLt6ZyGXA5FOc4/p6/TY+lXXQY302yqsg1GXun5ObKcZRUk+UU5fc1Pc7fGaQtSG0cSwB16/b96sKMKXT6LpQW5N6WuePT9/BplarpRT8ep2slvF8vU5yW0p3wFYCOwzj+KxzHkYmLXXixe35aW3+9k19lljc2F+t4sN2gyITamVOrxw996jBeRl41lWXF+OG1oW9lc1KtilyKGtUyTJgLlJSnJQBnG3P0roxca99PhXCXZL3MLJwVrbW0WWg4rronSWUHwFLA4Rvg89/QiuD8QVWWKuEYOTXlpG7ElGO23pHe3kuXNu458js7wh6oI+yhVzVi9mD/L+va19Wuf1Zyys3b3/IzejJkePHjcSPZG+Nw8sdh8zVN0Hpjhu++PnhJr7vX6fc6su/f5YMT10ytuzW8lCuErRv3Phn7711dPxnV1G5qOo64449PBrtn3Ux2+f+kbQxxyo4GmnWScefhO23PlWvNwM1VTf8ZyX+uvPwZVW1dy/Lr5J66ssW22Fh9qG2y+4/uQN8Y61Y9JjkKj+ofPz7GjIcO/8horsxbNN6acuEKGwxLdYCQoDckirM0mNtifyzLsl39oQtMkHxACNgT1x2BB+YqSDQfiIQrUWn1A5BcT/sFQSfQ6AKAg+0h9lbLqQpC04I+FAZjRelDp56a68ttxbqsIIzsjO2cjnyoBW76Rnt3dy66anIivu+8lWQCfQH6YoDy16QuMi7NXPU89uU4yfKlOSM9OYH0AoBqLpya1raReXFxzEcbIxk8W+OY4cdO9AU6tNahss+4KsZaXCl58oIyBvj3gNxk8jUgdi6ZnflMxuFLc72oOpBPI4A5jrjNAWEq2i16SuCXVeJJeaUpxXdR/gUBXaris32w2+JbrnbQ5HcSSVugDZBHQHfJFQD2zr1M3Lje2XuzOwkKHEEqGeH4eQb+tAO62tD2prc1GtciKXG3MniVtjH+INAc9U6cuN7Ta4rbsdMOPjxMqIJ6HGE9s8yKA43b8PbU7b3UWtnwZmPKpTiyPXJP2oBK56S1BNiWfD8ES4CMElSsHCspPub7AZyOdAN+xfiB/c7X9P+VAbWgCgCgCgCgCgCgCgCgKmV+oX86AlC/Up+VAWlAFAFAFAFA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2" name="AutoShape 6" descr="data:image/jpeg;base64,/9j/4AAQSkZJRgABAQAAAQABAAD/2wCEAAkGBwgHBgkIBwgKCgkLDSIbGRgYGSQeIBwdLBwsIickHyYeHzQqJCMnJB8cJz0tJSkrLi4uICo0OD8sNys5NSwBCgoKDg0OGxAQGzIlHiY3NywwLyw1LywyNC4tNDQtNSwxMSw3LDA2NystLCwvLSwtLCw4LC8vLDUvMC80LCwsMP/AABEIACEAfgMBEQACEQEDEQH/xAAbAAACAwEBAQAAAAAAAAAAAAAABAIFBgMBB//EADMQAAEDAwIEAwYFBQAAAAAAAAECAwQABREGIRIxQVETIoEUMmFxkbEHFjShwUJVYrPj/8QAGwEBAAIDAQEAAAAAAAAAAAAAAAEFAgMEBgf/xAAtEQACAgIBAwMCBAcAAAAAAAAAAQIDBBEhBRIxQVFhgZEGIqHwExQkMjNS8f/aAAwDAQACEQMRAD8A+hOLU4srWoqUa+VW2ztm5ze2y+jFRWkRrWSFAFAFAFAFAIS7qzGedZUDxto4t9gfgO5q5wujW5VatUkot6937HNbkxg+3XI8k8TaF4IC0BQz2IyP2NVuTjzx7ZVT8o3wmpxUke1oMgoDQWRalxCFqJ4VV7z8PWzni6k96ZV5kUp8FjV6cgUAUAUBjq+TF+LvTorEhEd59tDy+QJ3NdFeJdZW7IRbivLMHZFPTfJKVLjw0Bcp5DSScZJqKMa2+XbVFt/BMpxityZzkXCHGbS4/IbQlY2yedZ1YWRbJxhBtryRKyEVts9iT4s0ExX23cdjUX4l+P8A5YtCFkZ/2s5v3a3x3VNPzGW3E8wTWyrp2VbFThW2n6kSuhF6bGI0liU34kZ1DiO4Nc91FlMu2yLT+TKMlJbTFPGQ7qBmMpDakpZUTlIO/CSOY6YzXpukxsp6ddfFtPnX09fvx9DiyGpXRiyxWorUVKOSa8vZZKyTnN7bO5JRWkLypceGgLlPIaSo4BJ61soxrb241Rba54InOMFuTODV3tzziW2prK1qOwBrfPpmXCLlKtpIwV9beky3tGpbJHYWh65xkK4uRVXsOg49lOO1ZHT36lflzjKfDLeBfLVcXizBnsPuAZwk52q7OUlCvNtnvrjwprLzyBulJyR0oCcy6QILzTMyW0y68cJBOCd8betAOUBlnIUltZSWVnHYV81t6ZlVzcXBvXstouo3Vtb2ZvWdqkLt6ZyGXA5FOc4/p6/TY+lXXQY302yqsg1GXun5ObKcZRUk+UU5fc1Pc7fGaQtSG0cSwB16/b96sKMKXT6LpQW5N6WuePT9/BplarpRT8ep2slvF8vU5yW0p3wFYCOwzj+KxzHkYmLXXixe35aW3+9k19lljc2F+t4sN2gyITamVOrxw996jBeRl41lWXF+OG1oW9lc1KtilyKGtUyTJgLlJSnJQBnG3P0roxca99PhXCXZL3MLJwVrbW0WWg4rronSWUHwFLA4Rvg89/QiuD8QVWWKuEYOTXlpG7ElGO23pHe3kuXNu458js7wh6oI+yhVzVi9mD/L+va19Wuf1Zyys3b3/IzejJkePHjcSPZG+Nw8sdh8zVN0Hpjhu++PnhJr7vX6fc6su/f5YMT10ytuzW8lCuErRv3Phn7711dPxnV1G5qOo64449PBrtn3Ux2+f+kbQxxyo4GmnWScefhO23PlWvNwM1VTf8ZyX+uvPwZVW1dy/Lr5J66ssW22Fh9qG2y+4/uQN8Y61Y9JjkKj+ofPz7GjIcO/8horsxbNN6acuEKGwxLdYCQoDckirM0mNtifyzLsl39oQtMkHxACNgT1x2BB+YqSDQfiIQrUWn1A5BcT/sFQSfQ6AKAg+0h9lbLqQpC04I+FAZjRelDp56a68ttxbqsIIzsjO2cjnyoBW76Rnt3dy66anIivu+8lWQCfQH6YoDy16QuMi7NXPU89uU4yfKlOSM9OYH0AoBqLpya1raReXFxzEcbIxk8W+OY4cdO9AU6tNahss+4KsZaXCl58oIyBvj3gNxk8jUgdi6ZnflMxuFLc72oOpBPI4A5jrjNAWEq2i16SuCXVeJJeaUpxXdR/gUBXaris32w2+JbrnbQ5HcSSVugDZBHQHfJFQD2zr1M3Lje2XuzOwkKHEEqGeH4eQb+tAO62tD2prc1GtciKXG3MniVtjH+INAc9U6cuN7Ta4rbsdMOPjxMqIJ6HGE9s8yKA43b8PbU7b3UWtnwZmPKpTiyPXJP2oBK56S1BNiWfD8ES4CMElSsHCspPub7AZyOdAN+xfiB/c7X9P+VAbWgCgCgCgCgCgCgCgCgKmV+oX86AlC/Up+VAWlAFAFAFAFAf/9k=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0" y="-152400"/>
            <a:ext cx="1219200" cy="32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Afbeelding 20" descr="vormetal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384795" y="2917639"/>
            <a:ext cx="1579819" cy="413762"/>
          </a:xfrm>
          <a:prstGeom prst="rect">
            <a:avLst/>
          </a:prstGeom>
        </p:spPr>
      </p:pic>
      <p:pic>
        <p:nvPicPr>
          <p:cNvPr id="22" name="Afbeelding 21" descr="vink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11572" y="4555938"/>
            <a:ext cx="1739065" cy="660083"/>
          </a:xfrm>
          <a:prstGeom prst="rect">
            <a:avLst/>
          </a:prstGeom>
        </p:spPr>
      </p:pic>
      <p:pic>
        <p:nvPicPr>
          <p:cNvPr id="23" name="Afbeelding 22" descr="instro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71120" y="0"/>
            <a:ext cx="1653540" cy="1767840"/>
          </a:xfrm>
          <a:prstGeom prst="rect">
            <a:avLst/>
          </a:prstGeom>
        </p:spPr>
      </p:pic>
      <p:pic>
        <p:nvPicPr>
          <p:cNvPr id="24" name="Afbeelding 23" descr="bekaert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99591" y="3235315"/>
            <a:ext cx="1809115" cy="753798"/>
          </a:xfrm>
          <a:prstGeom prst="rect">
            <a:avLst/>
          </a:prstGeom>
        </p:spPr>
      </p:pic>
      <p:pic>
        <p:nvPicPr>
          <p:cNvPr id="25" name="Afbeelding 24" descr="demeyere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237677" y="1430999"/>
            <a:ext cx="2225010" cy="755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project team.</a:t>
            </a:r>
            <a:endParaRPr lang="en-GB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540000" y="1772816"/>
            <a:ext cx="8064448" cy="504056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Peter Arras     Jan Ivens     Chris Peeters   Jasper Cerneels</a:t>
            </a:r>
            <a:endParaRPr lang="en-GB" dirty="0"/>
          </a:p>
        </p:txBody>
      </p:sp>
      <p:pic>
        <p:nvPicPr>
          <p:cNvPr id="6146" name="Picture 2" descr="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00" y="2276872"/>
            <a:ext cx="1428750" cy="1905000"/>
          </a:xfrm>
          <a:prstGeom prst="rect">
            <a:avLst/>
          </a:prstGeom>
          <a:noFill/>
        </p:spPr>
      </p:pic>
      <p:pic>
        <p:nvPicPr>
          <p:cNvPr id="6148" name="Picture 4" descr="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276872"/>
            <a:ext cx="1428750" cy="1905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278738"/>
            <a:ext cx="1368152" cy="190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278739"/>
            <a:ext cx="1424217" cy="190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Contacts.</a:t>
            </a:r>
            <a:endParaRPr lang="en-GB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540000" y="1772816"/>
            <a:ext cx="3527944" cy="4005184"/>
          </a:xfrm>
        </p:spPr>
        <p:txBody>
          <a:bodyPr/>
          <a:lstStyle/>
          <a:p>
            <a:pPr>
              <a:buNone/>
            </a:pPr>
            <a:r>
              <a:rPr lang="en-US" sz="1200" b="1" dirty="0" smtClean="0"/>
              <a:t>Peter Arras</a:t>
            </a:r>
          </a:p>
          <a:p>
            <a:pPr>
              <a:buNone/>
            </a:pPr>
            <a:r>
              <a:rPr lang="en-US" sz="1200" b="1" dirty="0" smtClean="0"/>
              <a:t>Contact/coordinator tempus MMATENG</a:t>
            </a:r>
          </a:p>
          <a:p>
            <a:pPr>
              <a:buNone/>
            </a:pPr>
            <a:r>
              <a:rPr lang="en-US" sz="1200" b="1" dirty="0" smtClean="0"/>
              <a:t>Design techniques.</a:t>
            </a:r>
          </a:p>
          <a:p>
            <a:pPr>
              <a:buNone/>
            </a:pPr>
            <a:endParaRPr lang="nl-BE" sz="1200" dirty="0" smtClean="0"/>
          </a:p>
          <a:p>
            <a:pPr>
              <a:buNone/>
            </a:pPr>
            <a:r>
              <a:rPr lang="en-US" sz="1200" dirty="0" smtClean="0"/>
              <a:t>KU Leuven| Faculty of engineering technology</a:t>
            </a:r>
            <a:endParaRPr lang="nl-BE" sz="1200" dirty="0" smtClean="0"/>
          </a:p>
          <a:p>
            <a:pPr>
              <a:buNone/>
            </a:pPr>
            <a:r>
              <a:rPr lang="nl-BE" sz="1200" dirty="0" smtClean="0"/>
              <a:t>Campus De </a:t>
            </a:r>
            <a:r>
              <a:rPr lang="nl-BE" sz="1200" dirty="0" err="1" smtClean="0"/>
              <a:t>Nayer</a:t>
            </a:r>
            <a:endParaRPr lang="nl-BE" sz="1200" dirty="0" smtClean="0"/>
          </a:p>
          <a:p>
            <a:pPr>
              <a:buNone/>
            </a:pPr>
            <a:r>
              <a:rPr lang="nl-BE" sz="1200" dirty="0" smtClean="0"/>
              <a:t>J. P. De </a:t>
            </a:r>
            <a:r>
              <a:rPr lang="nl-BE" sz="1200" dirty="0" err="1" smtClean="0"/>
              <a:t>Nayerlaan</a:t>
            </a:r>
            <a:r>
              <a:rPr lang="nl-BE" sz="1200" dirty="0" smtClean="0"/>
              <a:t> 5</a:t>
            </a:r>
          </a:p>
          <a:p>
            <a:pPr>
              <a:buNone/>
            </a:pPr>
            <a:r>
              <a:rPr lang="nl-BE" sz="1200" dirty="0" smtClean="0"/>
              <a:t>BE2860 Sint </a:t>
            </a:r>
            <a:r>
              <a:rPr lang="nl-BE" sz="1200" dirty="0" err="1" smtClean="0"/>
              <a:t>Katelijne</a:t>
            </a:r>
            <a:r>
              <a:rPr lang="nl-BE" sz="1200" dirty="0" smtClean="0"/>
              <a:t> </a:t>
            </a:r>
            <a:r>
              <a:rPr lang="nl-BE" sz="1200" dirty="0" err="1" smtClean="0"/>
              <a:t>Waver</a:t>
            </a:r>
            <a:r>
              <a:rPr lang="nl-BE" sz="1200" dirty="0" smtClean="0"/>
              <a:t> | </a:t>
            </a:r>
            <a:r>
              <a:rPr lang="nl-BE" sz="1200" dirty="0" err="1" smtClean="0"/>
              <a:t>Belgium</a:t>
            </a:r>
            <a:endParaRPr lang="nl-BE" sz="1200" dirty="0" smtClean="0"/>
          </a:p>
          <a:p>
            <a:pPr>
              <a:buNone/>
            </a:pPr>
            <a:r>
              <a:rPr lang="en-US" sz="1200" dirty="0" smtClean="0"/>
              <a:t>Tel. + 32 (0)15 31 69 44 </a:t>
            </a:r>
            <a:endParaRPr lang="nl-BE" sz="1200" dirty="0" smtClean="0"/>
          </a:p>
          <a:p>
            <a:pPr>
              <a:buNone/>
            </a:pPr>
            <a:r>
              <a:rPr lang="en-US" sz="1200" dirty="0" smtClean="0"/>
              <a:t>mob. + 32 (0)486 528 196  </a:t>
            </a:r>
            <a:endParaRPr lang="nl-BE" sz="1200" dirty="0" smtClean="0"/>
          </a:p>
          <a:p>
            <a:pPr>
              <a:buNone/>
            </a:pPr>
            <a:r>
              <a:rPr lang="en-US" sz="1200" dirty="0" smtClean="0"/>
              <a:t>Email: </a:t>
            </a:r>
            <a:r>
              <a:rPr lang="en-US" sz="1200" u="sng" dirty="0" smtClean="0">
                <a:hlinkClick r:id="rId2"/>
              </a:rPr>
              <a:t>peter.arras@kuleuven.be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4835400" y="1591041"/>
            <a:ext cx="4038600" cy="4464496"/>
          </a:xfrm>
        </p:spPr>
        <p:txBody>
          <a:bodyPr/>
          <a:lstStyle/>
          <a:p>
            <a:pPr>
              <a:buNone/>
            </a:pPr>
            <a:r>
              <a:rPr lang="nl-BE" sz="1200" b="1" dirty="0" smtClean="0"/>
              <a:t>Chris Peeters</a:t>
            </a:r>
          </a:p>
          <a:p>
            <a:pPr>
              <a:buNone/>
            </a:pPr>
            <a:r>
              <a:rPr lang="nl-BE" sz="1200" b="1" dirty="0" smtClean="0"/>
              <a:t>lab </a:t>
            </a:r>
            <a:r>
              <a:rPr lang="nl-BE" sz="1200" b="1" dirty="0" err="1" smtClean="0"/>
              <a:t>material</a:t>
            </a:r>
            <a:r>
              <a:rPr lang="nl-BE" sz="1200" b="1" dirty="0" smtClean="0"/>
              <a:t> </a:t>
            </a:r>
            <a:r>
              <a:rPr lang="nl-BE" sz="1200" b="1" dirty="0" err="1" smtClean="0"/>
              <a:t>sciences</a:t>
            </a:r>
            <a:endParaRPr lang="nl-BE" sz="1200" dirty="0" smtClean="0"/>
          </a:p>
          <a:p>
            <a:pPr>
              <a:buNone/>
            </a:pPr>
            <a:r>
              <a:rPr lang="nl-BE" sz="1200" dirty="0" smtClean="0"/>
              <a:t> </a:t>
            </a:r>
            <a:r>
              <a:rPr lang="en-US" sz="1200" dirty="0" smtClean="0"/>
              <a:t>KU Leuven| Faculty of engineering technology</a:t>
            </a:r>
            <a:endParaRPr lang="nl-BE" sz="1200" dirty="0" smtClean="0"/>
          </a:p>
          <a:p>
            <a:pPr>
              <a:buNone/>
            </a:pPr>
            <a:r>
              <a:rPr lang="nl-BE" sz="1200" dirty="0" smtClean="0"/>
              <a:t>Campus De </a:t>
            </a:r>
            <a:r>
              <a:rPr lang="nl-BE" sz="1200" dirty="0" err="1" smtClean="0"/>
              <a:t>Nayer</a:t>
            </a:r>
            <a:endParaRPr lang="nl-BE" sz="1200" dirty="0" smtClean="0"/>
          </a:p>
          <a:p>
            <a:pPr>
              <a:buNone/>
            </a:pPr>
            <a:r>
              <a:rPr lang="nl-BE" sz="1200" dirty="0" smtClean="0"/>
              <a:t>J. P. De </a:t>
            </a:r>
            <a:r>
              <a:rPr lang="nl-BE" sz="1200" dirty="0" err="1" smtClean="0"/>
              <a:t>Nayerlaan</a:t>
            </a:r>
            <a:r>
              <a:rPr lang="nl-BE" sz="1200" dirty="0" smtClean="0"/>
              <a:t> 5</a:t>
            </a:r>
          </a:p>
          <a:p>
            <a:pPr>
              <a:buNone/>
            </a:pPr>
            <a:r>
              <a:rPr lang="nl-BE" sz="1200" dirty="0" smtClean="0"/>
              <a:t>BE2860 Sint </a:t>
            </a:r>
            <a:r>
              <a:rPr lang="nl-BE" sz="1200" dirty="0" err="1" smtClean="0"/>
              <a:t>Katelijne</a:t>
            </a:r>
            <a:r>
              <a:rPr lang="nl-BE" sz="1200" dirty="0" smtClean="0"/>
              <a:t> </a:t>
            </a:r>
            <a:r>
              <a:rPr lang="nl-BE" sz="1200" dirty="0" err="1" smtClean="0"/>
              <a:t>Waver</a:t>
            </a:r>
            <a:r>
              <a:rPr lang="nl-BE" sz="1200" dirty="0" smtClean="0"/>
              <a:t> | </a:t>
            </a:r>
            <a:r>
              <a:rPr lang="nl-BE" sz="1200" dirty="0" err="1" smtClean="0"/>
              <a:t>Belgium</a:t>
            </a:r>
            <a:endParaRPr lang="nl-BE" sz="1200" dirty="0" smtClean="0"/>
          </a:p>
          <a:p>
            <a:pPr>
              <a:buNone/>
            </a:pPr>
            <a:r>
              <a:rPr lang="en-US" sz="1200" dirty="0" smtClean="0"/>
              <a:t>Tel. + 32 (0)15 31 69 44 </a:t>
            </a:r>
          </a:p>
          <a:p>
            <a:pPr>
              <a:buNone/>
            </a:pPr>
            <a:r>
              <a:rPr lang="en-US" sz="1200" dirty="0" smtClean="0"/>
              <a:t>Email: </a:t>
            </a:r>
            <a:r>
              <a:rPr lang="en-US" sz="1200" dirty="0" smtClean="0">
                <a:hlinkClick r:id="rId3"/>
              </a:rPr>
              <a:t>chris.peeters@kuleuven.be</a:t>
            </a:r>
            <a:endParaRPr lang="en-US" sz="1200" dirty="0" smtClean="0"/>
          </a:p>
          <a:p>
            <a:pPr>
              <a:buNone/>
            </a:pPr>
            <a:endParaRPr lang="nl-BE" sz="1200" dirty="0" smtClean="0"/>
          </a:p>
          <a:p>
            <a:pPr>
              <a:buNone/>
            </a:pPr>
            <a:r>
              <a:rPr lang="nl-BE" sz="1200" dirty="0" smtClean="0"/>
              <a:t>Prof </a:t>
            </a:r>
            <a:r>
              <a:rPr lang="nl-BE" sz="1200" dirty="0" err="1" smtClean="0"/>
              <a:t>Dr</a:t>
            </a:r>
            <a:r>
              <a:rPr lang="nl-BE" sz="1200" dirty="0" smtClean="0"/>
              <a:t> Jan Ivens</a:t>
            </a:r>
          </a:p>
          <a:p>
            <a:pPr>
              <a:buNone/>
            </a:pPr>
            <a:r>
              <a:rPr lang="nl-BE" sz="1200" b="1" dirty="0" err="1" smtClean="0"/>
              <a:t>Vice-dean</a:t>
            </a:r>
            <a:r>
              <a:rPr lang="nl-BE" sz="1200" b="1" dirty="0" smtClean="0"/>
              <a:t> </a:t>
            </a:r>
            <a:r>
              <a:rPr lang="nl-BE" sz="1200" b="1" dirty="0" err="1" smtClean="0"/>
              <a:t>for</a:t>
            </a:r>
            <a:r>
              <a:rPr lang="nl-BE" sz="1200" b="1" dirty="0" smtClean="0"/>
              <a:t> research </a:t>
            </a:r>
            <a:r>
              <a:rPr lang="nl-BE" sz="1200" b="1" dirty="0" err="1" smtClean="0"/>
              <a:t>profiling</a:t>
            </a:r>
            <a:endParaRPr lang="nl-BE" sz="1200" b="1" dirty="0" smtClean="0"/>
          </a:p>
          <a:p>
            <a:pPr>
              <a:buNone/>
            </a:pPr>
            <a:r>
              <a:rPr lang="nl-BE" sz="1200" b="1" dirty="0" smtClean="0"/>
              <a:t>Prof in </a:t>
            </a:r>
            <a:r>
              <a:rPr lang="nl-BE" sz="1200" b="1" dirty="0" err="1" smtClean="0"/>
              <a:t>material</a:t>
            </a:r>
            <a:r>
              <a:rPr lang="nl-BE" sz="1200" b="1" dirty="0" smtClean="0"/>
              <a:t> </a:t>
            </a:r>
            <a:r>
              <a:rPr lang="nl-BE" sz="1200" b="1" dirty="0" err="1" smtClean="0"/>
              <a:t>sciences</a:t>
            </a:r>
            <a:endParaRPr lang="nl-BE" sz="1200" dirty="0" smtClean="0"/>
          </a:p>
          <a:p>
            <a:pPr>
              <a:buNone/>
            </a:pPr>
            <a:r>
              <a:rPr lang="nl-BE" sz="1200" dirty="0" smtClean="0"/>
              <a:t> </a:t>
            </a:r>
            <a:r>
              <a:rPr lang="en-US" sz="1200" dirty="0" smtClean="0"/>
              <a:t>KU Leuven| Faculty of engineering technology</a:t>
            </a:r>
            <a:endParaRPr lang="nl-BE" sz="1200" dirty="0" smtClean="0"/>
          </a:p>
          <a:p>
            <a:pPr>
              <a:buNone/>
            </a:pPr>
            <a:r>
              <a:rPr lang="nl-BE" sz="1200" dirty="0" smtClean="0"/>
              <a:t>Campus De </a:t>
            </a:r>
            <a:r>
              <a:rPr lang="nl-BE" sz="1200" dirty="0" err="1" smtClean="0"/>
              <a:t>Nayer</a:t>
            </a:r>
            <a:endParaRPr lang="nl-BE" sz="1200" dirty="0" smtClean="0"/>
          </a:p>
          <a:p>
            <a:pPr>
              <a:buNone/>
            </a:pPr>
            <a:r>
              <a:rPr lang="nl-BE" sz="1200" dirty="0" smtClean="0"/>
              <a:t>J. P. De </a:t>
            </a:r>
            <a:r>
              <a:rPr lang="nl-BE" sz="1200" dirty="0" err="1" smtClean="0"/>
              <a:t>Nayerlaan</a:t>
            </a:r>
            <a:r>
              <a:rPr lang="nl-BE" sz="1200" dirty="0" smtClean="0"/>
              <a:t> 5</a:t>
            </a:r>
          </a:p>
          <a:p>
            <a:pPr>
              <a:buNone/>
            </a:pPr>
            <a:r>
              <a:rPr lang="nl-BE" sz="1200" dirty="0" smtClean="0"/>
              <a:t>BE2860 Sint </a:t>
            </a:r>
            <a:r>
              <a:rPr lang="nl-BE" sz="1200" dirty="0" err="1" smtClean="0"/>
              <a:t>Katelijne</a:t>
            </a:r>
            <a:r>
              <a:rPr lang="nl-BE" sz="1200" dirty="0" smtClean="0"/>
              <a:t> </a:t>
            </a:r>
            <a:r>
              <a:rPr lang="nl-BE" sz="1200" dirty="0" err="1" smtClean="0"/>
              <a:t>Waver</a:t>
            </a:r>
            <a:r>
              <a:rPr lang="nl-BE" sz="1200" dirty="0" smtClean="0"/>
              <a:t> | </a:t>
            </a:r>
            <a:r>
              <a:rPr lang="nl-BE" sz="1200" dirty="0" err="1" smtClean="0"/>
              <a:t>Belgium</a:t>
            </a:r>
            <a:endParaRPr lang="nl-BE" sz="1200" dirty="0" smtClean="0"/>
          </a:p>
          <a:p>
            <a:pPr>
              <a:buNone/>
            </a:pPr>
            <a:r>
              <a:rPr lang="en-US" sz="1200" dirty="0" smtClean="0"/>
              <a:t>Tel. + 32 (0)15 31 69 44 </a:t>
            </a:r>
          </a:p>
          <a:p>
            <a:pPr>
              <a:buNone/>
            </a:pPr>
            <a:r>
              <a:rPr lang="en-US" sz="1200" dirty="0" smtClean="0"/>
              <a:t>Email: </a:t>
            </a:r>
            <a:r>
              <a:rPr lang="en-US" sz="1200" dirty="0" smtClean="0">
                <a:hlinkClick r:id="rId4"/>
              </a:rPr>
              <a:t>jan.ivens@kuleuven.be</a:t>
            </a:r>
            <a:r>
              <a:rPr lang="en-US" sz="1200" dirty="0" smtClean="0"/>
              <a:t> </a:t>
            </a:r>
            <a:endParaRPr lang="nl-BE" sz="12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U Leuven-Liggend-Achtergrond Wit">
  <a:themeElements>
    <a:clrScheme name="Aangepast 3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8DB0"/>
      </a:accent1>
      <a:accent2>
        <a:srgbClr val="116E8A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230</TotalTime>
  <Words>193</Words>
  <Application>Microsoft Office PowerPoint</Application>
  <PresentationFormat>Diavoorstelling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KU Leuven-Liggend-Achtergrond Wit</vt:lpstr>
      <vt:lpstr>P1 – KU Leuven  Faculty of engineering technology campus De Nayer </vt:lpstr>
      <vt:lpstr>KU Leuven: fact and figures</vt:lpstr>
      <vt:lpstr>University: fact and figures</vt:lpstr>
      <vt:lpstr>University structure</vt:lpstr>
      <vt:lpstr>Faculty/department involved.</vt:lpstr>
      <vt:lpstr>KU Leuven – Faculty of Engineering technology.</vt:lpstr>
      <vt:lpstr>Stakeholders:</vt:lpstr>
      <vt:lpstr>Local project team.</vt:lpstr>
      <vt:lpstr>Contacts.</vt:lpstr>
    </vt:vector>
  </TitlesOfParts>
  <Company>KULeuven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Peter Arras</cp:lastModifiedBy>
  <cp:revision>37</cp:revision>
  <dcterms:created xsi:type="dcterms:W3CDTF">2012-07-10T07:57:57Z</dcterms:created>
  <dcterms:modified xsi:type="dcterms:W3CDTF">2014-02-18T21:28:35Z</dcterms:modified>
</cp:coreProperties>
</file>