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81" r:id="rId2"/>
    <p:sldId id="771" r:id="rId3"/>
    <p:sldId id="772" r:id="rId4"/>
    <p:sldId id="773" r:id="rId5"/>
    <p:sldId id="726" r:id="rId6"/>
    <p:sldId id="735" r:id="rId7"/>
    <p:sldId id="748" r:id="rId8"/>
    <p:sldId id="737" r:id="rId9"/>
    <p:sldId id="744" r:id="rId10"/>
    <p:sldId id="746" r:id="rId11"/>
    <p:sldId id="741" r:id="rId12"/>
    <p:sldId id="752" r:id="rId13"/>
    <p:sldId id="743" r:id="rId14"/>
    <p:sldId id="753" r:id="rId15"/>
    <p:sldId id="755" r:id="rId16"/>
    <p:sldId id="769" r:id="rId17"/>
    <p:sldId id="770" r:id="rId18"/>
    <p:sldId id="767" r:id="rId19"/>
    <p:sldId id="763" r:id="rId20"/>
    <p:sldId id="711" r:id="rId21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185"/>
    <a:srgbClr val="F18787"/>
    <a:srgbClr val="A9C5F3"/>
    <a:srgbClr val="EA4848"/>
    <a:srgbClr val="AC1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>
      <p:cViewPr>
        <p:scale>
          <a:sx n="80" d="100"/>
          <a:sy n="80" d="100"/>
        </p:scale>
        <p:origin x="-1758" y="-8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66" y="-10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54F1155-21F2-42A8-93B1-367979D0C5EF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D0A8DC-FB1E-4691-926A-DDBEA6A0B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473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FA4C340-0629-418E-B294-12F4496A204B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03CE795-FF36-4AC2-BB9F-3CF56B3134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0870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3FC890-4A5D-4712-8502-2B227BF7908E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3500C-188D-485D-B903-5A4F6BD1CC84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3500C-188D-485D-B903-5A4F6BD1CC84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dirty="0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0847AB-6FD0-4887-93E0-47249DD8BF66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237421-9ED2-4068-BE58-A5A8F69C1136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3500C-188D-485D-B903-5A4F6BD1CC84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3500C-188D-485D-B903-5A4F6BD1CC84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D5B7C0-D0B4-4E49-9EDB-4174228834CA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26F51F-375E-4E87-A094-1D672332C473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dirty="0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DC9D11-984F-47E6-AD6B-6501A58AFC6B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C449AA-1947-4B4B-A759-AA5B83686EBC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C449AA-1947-4B4B-A759-AA5B83686EBC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2FC65-EBCD-45D4-AECB-B7E5DD0515D0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F3500C-188D-485D-B903-5A4F6BD1CC84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7DA2A0-7A44-4E2E-97A3-5EB39EBB08A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BA0B6-B227-4A58-9853-56FF877D3964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82879-AA35-45C7-B118-C25710C41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0D91-CF67-49DC-B7C5-7F4373963F19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5D0EA-3B8A-4DB1-A902-0CA966267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77969-3147-4835-8354-7236EFF378F5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8B980-2912-4CF1-B995-9F06FE2AE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3AE88-A2E7-4DE3-86BC-E1D5A1D14C28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EDAB-A7AC-4D1C-8841-9563F70A7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EF7A5-51E6-4477-809F-76DFE29BE63F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32474-A68D-4641-95B2-759A9AAA1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B7ACB-BA88-4937-A5DC-124603501B67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A54CD-1BA2-453D-AF3F-724ED3DE7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D7D4-76F8-4896-BD27-3EDE65AE0961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34811-2E6F-4F13-950F-0ABE055289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43E66-0134-4E9A-A21A-1D2A591D32FD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735B-6A3E-43BD-8BC5-A869892E9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5AD75-3158-49A2-98C0-26A72FC64145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4D541-2C2E-42F8-B6FC-24FA465C19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7523B-545E-4087-BC6E-68790308A96B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63850-EB6D-4712-A96A-42B85E65A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5EB34-2C1E-4445-907C-D8D00A6343F7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44C7C-D990-404A-B666-9FD00326E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FD3DD4-C836-42C3-A7B8-D5EF1D192171}" type="datetimeFigureOut">
              <a:rPr lang="ru-RU"/>
              <a:pPr>
                <a:defRPr/>
              </a:pPr>
              <a:t>06.02.2019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8CC3C48-C825-4519-ACA5-27641D2821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5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jpeg"/><Relationship Id="rId7" Type="http://schemas.openxmlformats.org/officeDocument/2006/relationships/image" Target="../media/image55.pn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21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25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20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5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.velichko\Desktop\ВРЕМЕННАЯ РАБОЧАЯ ПАПКА\фон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152" name="Picture 8" descr="C:\Users\o.velichko\Desktop\презентации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"/>
          <a:stretch/>
        </p:blipFill>
        <p:spPr bwMode="auto">
          <a:xfrm>
            <a:off x="1579419" y="1"/>
            <a:ext cx="106125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БРЕНДБУК\Для шаблона презаентации.jpg"/>
          <p:cNvPicPr>
            <a:picLocks noChangeAspect="1" noChangeArrowheads="1"/>
          </p:cNvPicPr>
          <p:nvPr/>
        </p:nvPicPr>
        <p:blipFill rotWithShape="1">
          <a:blip r:embed="rId5" cstate="print"/>
          <a:srcRect r="86936" b="192"/>
          <a:stretch/>
        </p:blipFill>
        <p:spPr bwMode="auto">
          <a:xfrm>
            <a:off x="-15245" y="-1208"/>
            <a:ext cx="1594664" cy="6865804"/>
          </a:xfrm>
          <a:prstGeom prst="rect">
            <a:avLst/>
          </a:prstGeom>
          <a:noFill/>
        </p:spPr>
      </p:pic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2913532" y="3092830"/>
            <a:ext cx="7815786" cy="2515999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000" b="1" dirty="0" smtClean="0">
                <a:solidFill>
                  <a:srgbClr val="393185"/>
                </a:solidFill>
                <a:latin typeface="Century Gothic" pitchFamily="34" charset="0"/>
                <a:cs typeface="Times New Roman" pitchFamily="18" charset="0"/>
              </a:rPr>
              <a:t/>
            </a:r>
            <a:br>
              <a:rPr lang="en-US" sz="3000" b="1" dirty="0" smtClean="0">
                <a:solidFill>
                  <a:srgbClr val="393185"/>
                </a:solidFill>
                <a:latin typeface="Century Gothic" pitchFamily="34" charset="0"/>
                <a:cs typeface="Times New Roman" pitchFamily="18" charset="0"/>
              </a:rPr>
            </a:br>
            <a:endParaRPr lang="ru-RU" sz="3000" b="1" dirty="0" smtClean="0">
              <a:solidFill>
                <a:srgbClr val="393185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816927" y="376017"/>
            <a:ext cx="84077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393185"/>
                </a:solidFill>
                <a:latin typeface="Century Gothic" pitchFamily="34" charset="0"/>
              </a:rPr>
              <a:t>Федеральное государственное бюджетное образовательное учреждение </a:t>
            </a:r>
          </a:p>
          <a:p>
            <a:pPr algn="ctr"/>
            <a:r>
              <a:rPr lang="ru-RU" sz="1600" dirty="0">
                <a:solidFill>
                  <a:srgbClr val="393185"/>
                </a:solidFill>
                <a:latin typeface="Century Gothic" pitchFamily="34" charset="0"/>
              </a:rPr>
              <a:t>высшего образования </a:t>
            </a:r>
          </a:p>
          <a:p>
            <a:pPr algn="ctr"/>
            <a:r>
              <a:rPr lang="ru-RU" sz="1600" b="1" dirty="0">
                <a:solidFill>
                  <a:srgbClr val="393185"/>
                </a:solidFill>
                <a:latin typeface="Century Gothic" pitchFamily="34" charset="0"/>
              </a:rPr>
              <a:t>«Магнитогорский государственный технический университет </a:t>
            </a:r>
            <a:endParaRPr lang="ru-RU" sz="1600" b="1" dirty="0" smtClean="0">
              <a:solidFill>
                <a:srgbClr val="393185"/>
              </a:solidFill>
              <a:latin typeface="Century Gothic" pitchFamily="34" charset="0"/>
            </a:endParaRPr>
          </a:p>
          <a:p>
            <a:pPr algn="ct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им</a:t>
            </a:r>
            <a:r>
              <a:rPr lang="ru-RU" sz="1600" b="1" dirty="0">
                <a:solidFill>
                  <a:srgbClr val="393185"/>
                </a:solidFill>
                <a:latin typeface="Century Gothic" pitchFamily="34" charset="0"/>
              </a:rPr>
              <a:t>. Г.И. Носова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»</a:t>
            </a:r>
          </a:p>
          <a:p>
            <a:pPr algn="ctr"/>
            <a:endParaRPr lang="ru-RU" sz="1600" b="1" dirty="0" smtClean="0">
              <a:solidFill>
                <a:srgbClr val="393185"/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6424" y="3968018"/>
            <a:ext cx="8206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solidFill>
                <a:srgbClr val="393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3931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Опорный университет Российской Федерации</a:t>
            </a:r>
          </a:p>
          <a:p>
            <a:pPr algn="ctr"/>
            <a:endParaRPr lang="ru-RU" sz="1600" dirty="0" smtClean="0">
              <a:solidFill>
                <a:srgbClr val="393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3931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Университетский центр технологического развития региона в рамках </a:t>
            </a:r>
          </a:p>
          <a:p>
            <a:pPr algn="ctr"/>
            <a:r>
              <a:rPr lang="ru-RU" sz="1600" dirty="0" smtClean="0">
                <a:solidFill>
                  <a:srgbClr val="3931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приоритетного федерального проекта </a:t>
            </a:r>
          </a:p>
          <a:p>
            <a:pPr algn="ctr"/>
            <a:r>
              <a:rPr lang="ru-RU" sz="1600" dirty="0" smtClean="0">
                <a:solidFill>
                  <a:srgbClr val="3931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«Вузы как центры пространства создания инноваций»</a:t>
            </a:r>
            <a:endParaRPr lang="ru-RU" sz="1600" dirty="0">
              <a:solidFill>
                <a:srgbClr val="393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6302" y="2025225"/>
            <a:ext cx="8051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393185"/>
                </a:solidFill>
                <a:latin typeface="Century Gothic" pitchFamily="34" charset="0"/>
              </a:rPr>
              <a:t>МГТУ им. Г.И. </a:t>
            </a:r>
            <a:r>
              <a:rPr lang="ru-RU" sz="3000" b="1" dirty="0" smtClean="0">
                <a:solidFill>
                  <a:srgbClr val="393185"/>
                </a:solidFill>
                <a:latin typeface="Century Gothic" pitchFamily="34" charset="0"/>
              </a:rPr>
              <a:t>Носова:</a:t>
            </a:r>
            <a:endParaRPr lang="ru-RU" sz="3000" b="1" dirty="0"/>
          </a:p>
        </p:txBody>
      </p:sp>
      <p:pic>
        <p:nvPicPr>
          <p:cNvPr id="6153" name="Picture 9" descr="D:\ПРЕЗЕНТАЦИИ_2019\слоган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27" y="2802152"/>
            <a:ext cx="7939665" cy="10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1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3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315687" y="1144935"/>
            <a:ext cx="93696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РАЗВИТИЕ В МГТУ ДВИЖЕНИЯ </a:t>
            </a:r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WORLD SKILLS RUSSIA </a:t>
            </a:r>
          </a:p>
          <a:p>
            <a:pPr algn="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ПО РЯДУ ВОСТРЕБОВАННЫХ КОМПЕТЕНЦИЙ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975952" y="1732088"/>
            <a:ext cx="9661863" cy="4792838"/>
            <a:chOff x="1631576" y="1625212"/>
            <a:chExt cx="10560425" cy="5238576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766"/>
            <a:stretch/>
          </p:blipFill>
          <p:spPr bwMode="auto">
            <a:xfrm>
              <a:off x="1631576" y="1625212"/>
              <a:ext cx="10560425" cy="5238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10282518" y="6203576"/>
              <a:ext cx="968188" cy="654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2746" y="6188468"/>
              <a:ext cx="693557" cy="662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9484661" y="6182091"/>
              <a:ext cx="2510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/>
                <a:t>Участники </a:t>
              </a:r>
            </a:p>
            <a:p>
              <a:pPr algn="ctr"/>
              <a:r>
                <a:rPr lang="ru-RU" sz="1400" dirty="0" smtClean="0"/>
                <a:t>вузовского чемпионата</a:t>
              </a:r>
              <a:endParaRPr lang="ru-RU" sz="1400" dirty="0"/>
            </a:p>
          </p:txBody>
        </p:sp>
      </p:grpSp>
      <p:grpSp>
        <p:nvGrpSpPr>
          <p:cNvPr id="18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10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714347" y="517368"/>
            <a:ext cx="10137223" cy="703594"/>
            <a:chOff x="1714347" y="517368"/>
            <a:chExt cx="10137223" cy="703594"/>
          </a:xfrm>
        </p:grpSpPr>
        <p:sp>
          <p:nvSpPr>
            <p:cNvPr id="22" name="TextBox 3"/>
            <p:cNvSpPr txBox="1">
              <a:spLocks noChangeArrowheads="1"/>
            </p:cNvSpPr>
            <p:nvPr/>
          </p:nvSpPr>
          <p:spPr bwMode="auto">
            <a:xfrm>
              <a:off x="1714347" y="680584"/>
              <a:ext cx="93998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b="1" dirty="0" smtClean="0">
                  <a:latin typeface="Century Gothic" pitchFamily="34" charset="0"/>
                </a:rPr>
                <a:t>ПРОЕКТ «ВРЕМЯ КОМПЕТЕНЦИЙ И ПРОФЕССИОНАЛИЗМА»</a:t>
              </a:r>
              <a:endParaRPr lang="ru-RU" b="1" dirty="0">
                <a:latin typeface="Century Gothic" pitchFamily="34" charset="0"/>
              </a:endParaRPr>
            </a:p>
          </p:txBody>
        </p:sp>
        <p:pic>
          <p:nvPicPr>
            <p:cNvPr id="23" name="Picture 2" descr="C:\Users\o.velichko\Desktop\ВРЕМЕННАЯ РАБОЧАЯ ПАПКА\1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5559" t="75834" r="84510" b="9320"/>
            <a:stretch/>
          </p:blipFill>
          <p:spPr bwMode="auto">
            <a:xfrm>
              <a:off x="11015416" y="517368"/>
              <a:ext cx="836154" cy="703594"/>
            </a:xfrm>
            <a:prstGeom prst="rect">
              <a:avLst/>
            </a:prstGeom>
            <a:noFill/>
          </p:spPr>
        </p:pic>
      </p:grpSp>
      <p:pic>
        <p:nvPicPr>
          <p:cNvPr id="5122" name="Picture 2" descr="C:\Users\o.velichko\Desktop\lands_blue__w488_h22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37"/>
          <a:stretch/>
        </p:blipFill>
        <p:spPr bwMode="auto">
          <a:xfrm>
            <a:off x="2192994" y="670578"/>
            <a:ext cx="1179598" cy="98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9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33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pic>
        <p:nvPicPr>
          <p:cNvPr id="1026" name="Picture 2" descr="C:\Users\o.velichko\Desktop\ВРЕМЕННАЯ РАБОЧАЯ ПАПКА\5.png"/>
          <p:cNvPicPr>
            <a:picLocks noChangeAspect="1" noChangeArrowheads="1"/>
          </p:cNvPicPr>
          <p:nvPr/>
        </p:nvPicPr>
        <p:blipFill>
          <a:blip r:embed="rId5" cstate="print"/>
          <a:srcRect l="210" t="1533" b="7208"/>
          <a:stretch>
            <a:fillRect/>
          </a:stretch>
        </p:blipFill>
        <p:spPr bwMode="auto">
          <a:xfrm>
            <a:off x="1631576" y="502024"/>
            <a:ext cx="10560424" cy="6355976"/>
          </a:xfrm>
          <a:prstGeom prst="rect">
            <a:avLst/>
          </a:prstGeom>
          <a:noFill/>
        </p:spPr>
      </p:pic>
      <p:sp>
        <p:nvSpPr>
          <p:cNvPr id="6151" name="TextBox 18"/>
          <p:cNvSpPr txBox="1">
            <a:spLocks noChangeArrowheads="1"/>
          </p:cNvSpPr>
          <p:nvPr/>
        </p:nvSpPr>
        <p:spPr bwMode="auto">
          <a:xfrm>
            <a:off x="2493818" y="1123135"/>
            <a:ext cx="93306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b="1" dirty="0" err="1" smtClean="0">
                <a:solidFill>
                  <a:srgbClr val="393185"/>
                </a:solidFill>
                <a:latin typeface="Century Gothic" pitchFamily="34" charset="0"/>
              </a:rPr>
              <a:t>iSmArt</a:t>
            </a:r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-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ОПЦИИ В ОБРАЗОВАНИИ</a:t>
            </a:r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 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  <a:cs typeface="Arial" charset="0"/>
              </a:rPr>
              <a:t>(ИНДИВИДУАЛЬНЫЕ ТРАЕКТОРИИ ОБУЧЕНИЯ)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  <a:cs typeface="Arial" charset="0"/>
            </a:endParaRPr>
          </a:p>
        </p:txBody>
      </p:sp>
      <p:grpSp>
        <p:nvGrpSpPr>
          <p:cNvPr id="10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11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714347" y="680584"/>
            <a:ext cx="9399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Century Gothic" pitchFamily="34" charset="0"/>
              </a:rPr>
              <a:t>ПРОЕКТ «ВРЕМЯ КОМПЕТЕНЦИЙ И ПРОФЕССИОНАЛИЗМА»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14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6" cstate="print"/>
          <a:srcRect l="5559" t="75834" r="84510" b="9320"/>
          <a:stretch/>
        </p:blipFill>
        <p:spPr bwMode="auto">
          <a:xfrm>
            <a:off x="11015416" y="517368"/>
            <a:ext cx="836154" cy="7035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4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3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6088516" y="1547816"/>
            <a:ext cx="6351682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Capacity-building Project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.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Key Action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cs typeface="Arial" charset="0"/>
              </a:rPr>
              <a:t>2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3317" name="Прямоугольник 8"/>
          <p:cNvSpPr>
            <a:spLocks noChangeArrowheads="1"/>
          </p:cNvSpPr>
          <p:nvPr/>
        </p:nvSpPr>
        <p:spPr bwMode="auto">
          <a:xfrm>
            <a:off x="6071697" y="1799993"/>
            <a:ext cx="5501738" cy="76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"Excellence in engineering education through teacher training and new pedagogic approaches in Russia and Tajikistan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(EXTEND - 586060-EPP-1-2017-1-RO-EPPKA2-CBHE-JP)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Прямоугольник 10"/>
          <p:cNvSpPr>
            <a:spLocks noChangeArrowheads="1"/>
          </p:cNvSpPr>
          <p:nvPr/>
        </p:nvSpPr>
        <p:spPr bwMode="auto">
          <a:xfrm>
            <a:off x="6168868" y="2832642"/>
            <a:ext cx="5467316" cy="118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1600" b="1" dirty="0">
                <a:latin typeface="Century Gothic" pitchFamily="34" charset="0"/>
              </a:rPr>
              <a:t>International Credit Mobility</a:t>
            </a:r>
            <a:r>
              <a:rPr lang="ru-RU" sz="1600" b="1" dirty="0">
                <a:latin typeface="Century Gothic" pitchFamily="34" charset="0"/>
              </a:rPr>
              <a:t>.</a:t>
            </a:r>
            <a:r>
              <a:rPr lang="en-US" sz="1600" b="1" dirty="0">
                <a:latin typeface="Century Gothic" pitchFamily="34" charset="0"/>
              </a:rPr>
              <a:t>Key Action </a:t>
            </a:r>
            <a:r>
              <a:rPr lang="en-US" sz="1600" b="1" dirty="0" smtClean="0">
                <a:latin typeface="Century Gothic" pitchFamily="34" charset="0"/>
              </a:rPr>
              <a:t>1</a:t>
            </a:r>
            <a:r>
              <a:rPr lang="en-US" sz="2700" b="1" dirty="0" smtClean="0"/>
              <a:t> </a:t>
            </a:r>
          </a:p>
          <a:p>
            <a:r>
              <a:rPr lang="en-US" sz="1400" b="1" dirty="0" smtClean="0">
                <a:solidFill>
                  <a:srgbClr val="0070C0"/>
                </a:solidFill>
              </a:rPr>
              <a:t>Higher </a:t>
            </a:r>
            <a:r>
              <a:rPr lang="en-US" sz="1400" b="1" dirty="0">
                <a:solidFill>
                  <a:srgbClr val="0070C0"/>
                </a:solidFill>
              </a:rPr>
              <a:t>Education Student and Staff </a:t>
            </a:r>
            <a:r>
              <a:rPr lang="en-US" sz="1400" b="1" dirty="0" smtClean="0">
                <a:solidFill>
                  <a:srgbClr val="0070C0"/>
                </a:solidFill>
              </a:rPr>
              <a:t>Mobility</a:t>
            </a:r>
          </a:p>
          <a:p>
            <a:endParaRPr lang="ru-RU" sz="1400" b="1" dirty="0" smtClean="0">
              <a:solidFill>
                <a:srgbClr val="0070C0"/>
              </a:solidFill>
            </a:endParaRPr>
          </a:p>
          <a:p>
            <a:r>
              <a:rPr lang="ru-RU" sz="1400" b="1" dirty="0" smtClean="0">
                <a:solidFill>
                  <a:srgbClr val="393185"/>
                </a:solidFill>
              </a:rPr>
              <a:t>+ СОВМЕСТНАЯ ПРОГРАММА ПОДГОТОВКИ </a:t>
            </a:r>
            <a:r>
              <a:rPr lang="en-US" sz="1400" b="1" dirty="0" smtClean="0">
                <a:solidFill>
                  <a:srgbClr val="393185"/>
                </a:solidFill>
              </a:rPr>
              <a:t>PHD</a:t>
            </a:r>
            <a:endParaRPr lang="en-US" sz="1400" b="1" dirty="0">
              <a:solidFill>
                <a:srgbClr val="393185"/>
              </a:solidFill>
            </a:endParaRPr>
          </a:p>
        </p:txBody>
      </p:sp>
      <p:sp>
        <p:nvSpPr>
          <p:cNvPr id="13321" name="Прямоугольник 10"/>
          <p:cNvSpPr>
            <a:spLocks noChangeArrowheads="1"/>
          </p:cNvSpPr>
          <p:nvPr/>
        </p:nvSpPr>
        <p:spPr bwMode="auto">
          <a:xfrm>
            <a:off x="6201743" y="4672454"/>
            <a:ext cx="5398581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en-US" sz="1600" b="1" dirty="0">
                <a:latin typeface="Century Gothic" pitchFamily="34" charset="0"/>
              </a:rPr>
              <a:t>International Credit Mobility</a:t>
            </a:r>
            <a:r>
              <a:rPr lang="ru-RU" sz="1600" b="1" dirty="0">
                <a:latin typeface="Century Gothic" pitchFamily="34" charset="0"/>
              </a:rPr>
              <a:t>.</a:t>
            </a:r>
            <a:r>
              <a:rPr lang="en-US" sz="1600" b="1" dirty="0">
                <a:latin typeface="Century Gothic" pitchFamily="34" charset="0"/>
              </a:rPr>
              <a:t>Key Action </a:t>
            </a:r>
            <a:r>
              <a:rPr lang="en-US" sz="1600" b="1" dirty="0" smtClean="0">
                <a:latin typeface="Century Gothic" pitchFamily="34" charset="0"/>
              </a:rPr>
              <a:t>1</a:t>
            </a:r>
          </a:p>
          <a:p>
            <a:r>
              <a:rPr lang="en-US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Higher 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Education Student and Staff Mobility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1552769" y="1068693"/>
            <a:ext cx="96908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ISMART-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ОПЦИИ В ОБРАЗОВАНИИ</a:t>
            </a:r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 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  <a:cs typeface="Arial" charset="0"/>
              </a:rPr>
              <a:t>(АКАДЕМИЧЕСКАЯ МОБИЛЬНОСТЬ)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  <a:cs typeface="Arial" charset="0"/>
            </a:endParaRPr>
          </a:p>
        </p:txBody>
      </p:sp>
      <p:grpSp>
        <p:nvGrpSpPr>
          <p:cNvPr id="20" name="Группа 20"/>
          <p:cNvGrpSpPr/>
          <p:nvPr/>
        </p:nvGrpSpPr>
        <p:grpSpPr>
          <a:xfrm>
            <a:off x="1864659" y="1484752"/>
            <a:ext cx="4223796" cy="4320994"/>
            <a:chOff x="1721393" y="1129549"/>
            <a:chExt cx="3497486" cy="3675717"/>
          </a:xfrm>
        </p:grpSpPr>
        <p:pic>
          <p:nvPicPr>
            <p:cNvPr id="24" name="Picture 2" descr="C:\Users\o.velichko\Desktop\ВРЕМЕННАЯ РАБОЧАЯ ПАПКА\1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21393" y="1129549"/>
              <a:ext cx="3488522" cy="1282139"/>
            </a:xfrm>
            <a:prstGeom prst="rect">
              <a:avLst/>
            </a:prstGeom>
            <a:noFill/>
          </p:spPr>
        </p:pic>
        <p:pic>
          <p:nvPicPr>
            <p:cNvPr id="25" name="Picture 2" descr="C:\Users\o.velichko\Desktop\ВРЕМЕННАЯ РАБОЧАЯ ПАПКА\1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30357" y="2321856"/>
              <a:ext cx="3488522" cy="1282139"/>
            </a:xfrm>
            <a:prstGeom prst="rect">
              <a:avLst/>
            </a:prstGeom>
            <a:noFill/>
          </p:spPr>
        </p:pic>
        <p:pic>
          <p:nvPicPr>
            <p:cNvPr id="26" name="Picture 2" descr="C:\Users\o.velichko\Desktop\ВРЕМЕННАЯ РАБОЧАЯ ПАПКА\1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30356" y="3523127"/>
              <a:ext cx="3488522" cy="1282139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2210933" y="1653970"/>
            <a:ext cx="3580267" cy="3974625"/>
            <a:chOff x="2210933" y="1944230"/>
            <a:chExt cx="3580267" cy="3974625"/>
          </a:xfrm>
        </p:grpSpPr>
        <p:pic>
          <p:nvPicPr>
            <p:cNvPr id="13316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t="6248"/>
            <a:stretch>
              <a:fillRect/>
            </a:stretch>
          </p:blipFill>
          <p:spPr bwMode="auto">
            <a:xfrm>
              <a:off x="2210933" y="1944230"/>
              <a:ext cx="3580267" cy="1044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8503" y="3289508"/>
              <a:ext cx="2511302" cy="1256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2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t="3151"/>
            <a:stretch>
              <a:fillRect/>
            </a:stretch>
          </p:blipFill>
          <p:spPr bwMode="auto">
            <a:xfrm>
              <a:off x="2401155" y="4760266"/>
              <a:ext cx="2421855" cy="1158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Прямоугольник 10"/>
          <p:cNvSpPr>
            <a:spLocks noChangeArrowheads="1"/>
          </p:cNvSpPr>
          <p:nvPr/>
        </p:nvSpPr>
        <p:spPr bwMode="auto">
          <a:xfrm>
            <a:off x="1943509" y="5963139"/>
            <a:ext cx="2924327" cy="61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 smtClean="0">
                <a:latin typeface="Century Gothic" pitchFamily="34" charset="0"/>
              </a:rPr>
              <a:t> 7 инициативных </a:t>
            </a:r>
          </a:p>
          <a:p>
            <a:r>
              <a:rPr lang="ru-RU" sz="1600" b="1" dirty="0" smtClean="0">
                <a:latin typeface="Century Gothic" pitchFamily="34" charset="0"/>
              </a:rPr>
              <a:t>программ мобильности: </a:t>
            </a:r>
            <a:endParaRPr lang="en-US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ÐÐ°ÑÑÐ¸Ð½ÐºÐ¸ Ð¿Ð¾ Ð·Ð°Ð¿ÑÐ¾ÑÑ ÑÐ»Ð°Ð³ Ð¸ÑÐ°Ð»Ð¸Ð¸"/>
          <p:cNvPicPr>
            <a:picLocks noChangeAspect="1" noChangeArrowheads="1"/>
          </p:cNvPicPr>
          <p:nvPr/>
        </p:nvPicPr>
        <p:blipFill>
          <a:blip r:embed="rId8" cstate="print"/>
          <a:srcRect t="18244" b="19385"/>
          <a:stretch>
            <a:fillRect/>
          </a:stretch>
        </p:blipFill>
        <p:spPr bwMode="auto">
          <a:xfrm>
            <a:off x="4727573" y="5935322"/>
            <a:ext cx="1090521" cy="680164"/>
          </a:xfrm>
          <a:prstGeom prst="rect">
            <a:avLst/>
          </a:prstGeom>
          <a:noFill/>
        </p:spPr>
      </p:pic>
      <p:pic>
        <p:nvPicPr>
          <p:cNvPr id="11268" name="Picture 4" descr="ÐÐ°ÑÑÐ¸Ð½ÐºÐ¸ Ð¿Ð¾ Ð·Ð°Ð¿ÑÐ¾ÑÑ ÑÐ»Ð°Ð³ ÑÑÐ°Ð½ÑÐ¸Ð¸"/>
          <p:cNvPicPr>
            <a:picLocks noChangeAspect="1" noChangeArrowheads="1"/>
          </p:cNvPicPr>
          <p:nvPr/>
        </p:nvPicPr>
        <p:blipFill>
          <a:blip r:embed="rId9" cstate="print"/>
          <a:srcRect l="6044" r="5556"/>
          <a:stretch>
            <a:fillRect/>
          </a:stretch>
        </p:blipFill>
        <p:spPr bwMode="auto">
          <a:xfrm>
            <a:off x="5970495" y="5930784"/>
            <a:ext cx="1075765" cy="684528"/>
          </a:xfrm>
          <a:prstGeom prst="rect">
            <a:avLst/>
          </a:prstGeom>
          <a:noFill/>
        </p:spPr>
      </p:pic>
      <p:pic>
        <p:nvPicPr>
          <p:cNvPr id="1127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93112" y="5943133"/>
            <a:ext cx="1008292" cy="671700"/>
          </a:xfrm>
          <a:prstGeom prst="rect">
            <a:avLst/>
          </a:prstGeom>
          <a:noFill/>
        </p:spPr>
      </p:pic>
      <p:pic>
        <p:nvPicPr>
          <p:cNvPr id="11272" name="Picture 8" descr="ÐÐ°ÑÑÐ¸Ð½ÐºÐ¸ Ð¿Ð¾ Ð·Ð°Ð¿ÑÐ¾ÑÑ ÑÐ»Ð°Ð³ ÑÐµÑÐ¸Ð¸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46734" y="5937966"/>
            <a:ext cx="1003458" cy="668554"/>
          </a:xfrm>
          <a:prstGeom prst="rect">
            <a:avLst/>
          </a:prstGeom>
          <a:noFill/>
        </p:spPr>
      </p:pic>
      <p:pic>
        <p:nvPicPr>
          <p:cNvPr id="1127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 cstate="print"/>
          <a:srcRect l="5042"/>
          <a:stretch>
            <a:fillRect/>
          </a:stretch>
        </p:blipFill>
        <p:spPr bwMode="auto">
          <a:xfrm>
            <a:off x="9592242" y="5943131"/>
            <a:ext cx="953262" cy="650129"/>
          </a:xfrm>
          <a:prstGeom prst="rect">
            <a:avLst/>
          </a:prstGeom>
          <a:noFill/>
        </p:spPr>
      </p:pic>
      <p:pic>
        <p:nvPicPr>
          <p:cNvPr id="11276" name="Picture 12" descr="ÐÐ°ÑÑÐ¸Ð½ÐºÐ¸ Ð¿Ð¾ Ð·Ð°Ð¿ÑÐ¾ÑÑ ÑÐ»Ð°Ð³ Ð»Ð¸ÑÐ²Ñ"/>
          <p:cNvPicPr>
            <a:picLocks noChangeAspect="1" noChangeArrowheads="1"/>
          </p:cNvPicPr>
          <p:nvPr/>
        </p:nvPicPr>
        <p:blipFill>
          <a:blip r:embed="rId13" cstate="print"/>
          <a:srcRect t="20344" b="20884"/>
          <a:stretch>
            <a:fillRect/>
          </a:stretch>
        </p:blipFill>
        <p:spPr bwMode="auto">
          <a:xfrm>
            <a:off x="10671178" y="5934169"/>
            <a:ext cx="1128745" cy="663388"/>
          </a:xfrm>
          <a:prstGeom prst="rect">
            <a:avLst/>
          </a:prstGeom>
          <a:noFill/>
        </p:spPr>
      </p:pic>
      <p:pic>
        <p:nvPicPr>
          <p:cNvPr id="28" name="Picture 8" descr="ÐÐ°ÑÑÐ¸Ð½ÐºÐ¸ Ð¿Ð¾ Ð·Ð°Ð¿ÑÐ¾ÑÑ ÑÐ»Ð°Ð³ ÑÐµÑÐ¸Ð¸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99134" y="6090366"/>
            <a:ext cx="1003458" cy="668554"/>
          </a:xfrm>
          <a:prstGeom prst="rect">
            <a:avLst/>
          </a:prstGeom>
          <a:noFill/>
        </p:spPr>
      </p:pic>
      <p:grpSp>
        <p:nvGrpSpPr>
          <p:cNvPr id="29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12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1714347" y="680584"/>
            <a:ext cx="9399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Century Gothic" pitchFamily="34" charset="0"/>
              </a:rPr>
              <a:t>ПРОЕКТ «ВРЕМЯ КОМПЕТЕНЦИЙ И ПРОФЕССИОНАЛИЗМА»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33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14" cstate="print"/>
          <a:srcRect l="5559" t="75834" r="84510" b="9320"/>
          <a:stretch/>
        </p:blipFill>
        <p:spPr bwMode="auto">
          <a:xfrm>
            <a:off x="11015416" y="517368"/>
            <a:ext cx="836154" cy="7035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7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6151" name="TextBox 18"/>
          <p:cNvSpPr txBox="1">
            <a:spLocks noChangeArrowheads="1"/>
          </p:cNvSpPr>
          <p:nvPr/>
        </p:nvSpPr>
        <p:spPr bwMode="auto">
          <a:xfrm>
            <a:off x="9169217" y="1086948"/>
            <a:ext cx="1871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600" b="1" dirty="0" err="1" smtClean="0">
                <a:solidFill>
                  <a:srgbClr val="393185"/>
                </a:solidFill>
                <a:latin typeface="Century Gothic" pitchFamily="34" charset="0"/>
              </a:rPr>
              <a:t>iSmArt</a:t>
            </a:r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-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РАЗВИТИЕ</a:t>
            </a:r>
            <a:endParaRPr lang="ru-RU" sz="1600" b="1" i="1" u="sng" dirty="0">
              <a:solidFill>
                <a:srgbClr val="393185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10243" name="Picture 3" descr="C:\Users\o.velichko\Desktop\ВРЕМЕННАЯ РАБОЧАЯ ПАПКА\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39885" y="1061790"/>
            <a:ext cx="2591056" cy="1967267"/>
          </a:xfrm>
          <a:prstGeom prst="rect">
            <a:avLst/>
          </a:prstGeom>
          <a:noFill/>
        </p:spPr>
      </p:pic>
      <p:pic>
        <p:nvPicPr>
          <p:cNvPr id="10242" name="Picture 2" descr="C:\Users\o.velichko\Desktop\ВРЕМЕННАЯ РАБОЧАЯ ПАПКА\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0500" y="1097416"/>
            <a:ext cx="8328735" cy="55660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77928" y="290472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план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0326" y="6211864"/>
            <a:ext cx="3033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/>
              <a:t>Ташкентский металлургический завод</a:t>
            </a:r>
            <a:endParaRPr lang="ru-RU" sz="800" b="1" dirty="0"/>
          </a:p>
        </p:txBody>
      </p:sp>
      <p:pic>
        <p:nvPicPr>
          <p:cNvPr id="1026" name="Picture 2" descr="C:\Users\o.velichko\Desktop\image001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4632" y="3480982"/>
            <a:ext cx="1878295" cy="905435"/>
          </a:xfrm>
          <a:prstGeom prst="rect">
            <a:avLst/>
          </a:prstGeom>
          <a:noFill/>
        </p:spPr>
      </p:pic>
      <p:grpSp>
        <p:nvGrpSpPr>
          <p:cNvPr id="21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13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1714347" y="680584"/>
            <a:ext cx="9399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Century Gothic" pitchFamily="34" charset="0"/>
              </a:rPr>
              <a:t>ПРОЕКТ «ВРЕМЯ КОМПЕТЕНЦИЙ И ПРОФЕССИОНАЛИЗМА»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25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8" cstate="print"/>
          <a:srcRect l="5559" t="75834" r="84510" b="9320"/>
          <a:stretch/>
        </p:blipFill>
        <p:spPr bwMode="auto">
          <a:xfrm>
            <a:off x="11015416" y="517368"/>
            <a:ext cx="836154" cy="7035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3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24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5603268" y="685023"/>
            <a:ext cx="5553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Century Gothic" pitchFamily="34" charset="0"/>
              </a:rPr>
              <a:t>ПРОЕКТ «</a:t>
            </a:r>
            <a:r>
              <a:rPr lang="en-US" b="1" dirty="0" err="1" smtClean="0">
                <a:latin typeface="Century Gothic" pitchFamily="34" charset="0"/>
              </a:rPr>
              <a:t>iSmArt</a:t>
            </a:r>
            <a:r>
              <a:rPr lang="en-US" b="1" dirty="0" smtClean="0">
                <a:latin typeface="Century Gothic" pitchFamily="34" charset="0"/>
              </a:rPr>
              <a:t>-</a:t>
            </a:r>
            <a:r>
              <a:rPr lang="ru-RU" b="1" dirty="0" smtClean="0">
                <a:latin typeface="Century Gothic" pitchFamily="34" charset="0"/>
              </a:rPr>
              <a:t>МЕТАЛЛУРГИЯ»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6167397" y="1183773"/>
            <a:ext cx="57551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ПОРТАЛ НАУЧНО-ТЕХНОЛОГИЧЕСКОГО ИНЖИНИРИНГА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pic>
        <p:nvPicPr>
          <p:cNvPr id="22529" name="Picture 1" descr="C:\Users\o.velichko\Desktop\ВРЕМЕННАЯ РАБОЧАЯ ПАПКА\пре633зентаци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2575" y="1016540"/>
            <a:ext cx="10252203" cy="42613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1660685">
            <a:off x="2277109" y="2001262"/>
            <a:ext cx="2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Перспективные научные школы и коллективы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0194" y="1732185"/>
            <a:ext cx="3051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СТРАТЕГИЧЕСКИЕ ПАРТНЕРЫ: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9327783">
            <a:off x="2678155" y="3704356"/>
            <a:ext cx="2584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Студенческая наука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 СНО и бизнес-инкубатор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Century Gothic" pitchFamily="34" charset="0"/>
              </a:rPr>
              <a:t>Новые компетенции</a:t>
            </a:r>
          </a:p>
          <a:p>
            <a:pPr>
              <a:buFont typeface="Arial" pitchFamily="34" charset="0"/>
              <a:buChar char="•"/>
            </a:pP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183630" y="5539057"/>
            <a:ext cx="3476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79388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Промышленный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экзоскелет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indent="179388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BIG DATA</a:t>
            </a:r>
          </a:p>
          <a:p>
            <a:pPr indent="179388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Машинное зрение, виртуальная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indent="179388"/>
            <a:r>
              <a:rPr lang="ru-RU" sz="1600" dirty="0" smtClean="0">
                <a:latin typeface="Arial" pitchFamily="34" charset="0"/>
                <a:cs typeface="Arial" pitchFamily="34" charset="0"/>
              </a:rPr>
              <a:t>и расширенная реальность</a:t>
            </a:r>
          </a:p>
          <a:p>
            <a:pPr>
              <a:buFont typeface="Arial" pitchFamily="34" charset="0"/>
              <a:buChar char="•"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75698" y="5099786"/>
            <a:ext cx="2116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393185"/>
                </a:solidFill>
                <a:latin typeface="Century Gothic" pitchFamily="34" charset="0"/>
              </a:rPr>
              <a:t>НОВЫЕ ПРОДУКТЫ:</a:t>
            </a:r>
            <a:endParaRPr lang="ru-RU" sz="1600" b="1" u="sng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86802" y="5539728"/>
            <a:ext cx="3056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Интернет вещей</a:t>
            </a:r>
          </a:p>
          <a:p>
            <a:pPr indent="179388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производство</a:t>
            </a:r>
          </a:p>
          <a:p>
            <a:pPr indent="179388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Predictive analytics</a:t>
            </a:r>
          </a:p>
          <a:p>
            <a:pPr indent="179388"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Data Mining, Process mining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600" dirty="0"/>
          </a:p>
        </p:txBody>
      </p:sp>
      <p:grpSp>
        <p:nvGrpSpPr>
          <p:cNvPr id="5" name="Группа 28"/>
          <p:cNvGrpSpPr/>
          <p:nvPr/>
        </p:nvGrpSpPr>
        <p:grpSpPr>
          <a:xfrm>
            <a:off x="1752038" y="5380222"/>
            <a:ext cx="3205444" cy="1422664"/>
            <a:chOff x="1778933" y="5387787"/>
            <a:chExt cx="2972528" cy="1226299"/>
          </a:xfrm>
        </p:grpSpPr>
        <p:pic>
          <p:nvPicPr>
            <p:cNvPr id="22530" name="Picture 2" descr="C:\Users\o.velichko\Desktop\ВРЕМЕННАЯ РАБОЧАЯ ПАПКА\презента33333ции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8933" y="5387787"/>
              <a:ext cx="1447569" cy="1201271"/>
            </a:xfrm>
            <a:prstGeom prst="rect">
              <a:avLst/>
            </a:prstGeom>
            <a:noFill/>
          </p:spPr>
        </p:pic>
        <p:pic>
          <p:nvPicPr>
            <p:cNvPr id="22531" name="Picture 3" descr="C:\Users\o.velichko\Desktop\ВРЕМЕННАЯ РАБОЧАЯ ПАПКА\4343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84538" y="5396754"/>
              <a:ext cx="1466923" cy="1217332"/>
            </a:xfrm>
            <a:prstGeom prst="rect">
              <a:avLst/>
            </a:prstGeom>
            <a:noFill/>
          </p:spPr>
        </p:pic>
      </p:grpSp>
      <p:grpSp>
        <p:nvGrpSpPr>
          <p:cNvPr id="20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14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pic>
        <p:nvPicPr>
          <p:cNvPr id="30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8" cstate="print"/>
          <a:srcRect l="16332" t="-800" r="72240" b="87807"/>
          <a:stretch/>
        </p:blipFill>
        <p:spPr bwMode="auto">
          <a:xfrm>
            <a:off x="11102234" y="525668"/>
            <a:ext cx="975670" cy="624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4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1399772" y="1054051"/>
            <a:ext cx="102330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ПРОЕКТЫ  R&amp;D ЦЕНТРА  В  ИНДУСТРИИ  4.0</a:t>
            </a:r>
            <a:endParaRPr lang="ru-RU" sz="1600" b="1" dirty="0">
              <a:solidFill>
                <a:srgbClr val="C00000"/>
              </a:solidFill>
              <a:latin typeface="Century Gothic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9303" y="3091434"/>
            <a:ext cx="967269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Промышленные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Экзоскелеты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Интерактивная платформа дистанционного обучения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Цифровые двойники турбогенераторов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Цифровизация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электростанций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Машинное зрение для прокатного производства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Цифровая лаборатория качества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Анализ больших данных работы сталеплавильных печей</a:t>
            </a:r>
          </a:p>
        </p:txBody>
      </p:sp>
      <p:pic>
        <p:nvPicPr>
          <p:cNvPr id="15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5980" y="3045509"/>
            <a:ext cx="644817" cy="574353"/>
          </a:xfrm>
          <a:prstGeom prst="rect">
            <a:avLst/>
          </a:prstGeom>
          <a:noFill/>
        </p:spPr>
      </p:pic>
      <p:pic>
        <p:nvPicPr>
          <p:cNvPr id="16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4945" y="3556498"/>
            <a:ext cx="644817" cy="574353"/>
          </a:xfrm>
          <a:prstGeom prst="rect">
            <a:avLst/>
          </a:prstGeom>
          <a:noFill/>
        </p:spPr>
      </p:pic>
      <p:pic>
        <p:nvPicPr>
          <p:cNvPr id="17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4944" y="4076451"/>
            <a:ext cx="644817" cy="574353"/>
          </a:xfrm>
          <a:prstGeom prst="rect">
            <a:avLst/>
          </a:prstGeom>
          <a:noFill/>
        </p:spPr>
      </p:pic>
      <p:pic>
        <p:nvPicPr>
          <p:cNvPr id="18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5980" y="4578474"/>
            <a:ext cx="644817" cy="574353"/>
          </a:xfrm>
          <a:prstGeom prst="rect">
            <a:avLst/>
          </a:prstGeom>
          <a:noFill/>
        </p:spPr>
      </p:pic>
      <p:pic>
        <p:nvPicPr>
          <p:cNvPr id="19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7015" y="5107392"/>
            <a:ext cx="644817" cy="574353"/>
          </a:xfrm>
          <a:prstGeom prst="rect">
            <a:avLst/>
          </a:prstGeom>
          <a:noFill/>
        </p:spPr>
      </p:pic>
      <p:pic>
        <p:nvPicPr>
          <p:cNvPr id="20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2874" y="5654239"/>
            <a:ext cx="644817" cy="574353"/>
          </a:xfrm>
          <a:prstGeom prst="rect">
            <a:avLst/>
          </a:prstGeom>
          <a:noFill/>
        </p:spPr>
      </p:pic>
      <p:pic>
        <p:nvPicPr>
          <p:cNvPr id="21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2874" y="6192121"/>
            <a:ext cx="644817" cy="574353"/>
          </a:xfrm>
          <a:prstGeom prst="rect">
            <a:avLst/>
          </a:prstGeom>
          <a:noFill/>
        </p:spPr>
      </p:pic>
      <p:pic>
        <p:nvPicPr>
          <p:cNvPr id="10242" name="Picture 2" descr="C:\Users\o.velichko\Desktop\ВРЕМЕННАЯ РАБОЧАЯ ПАПКА\презентац222и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6535" y="1442596"/>
            <a:ext cx="1893070" cy="1568995"/>
          </a:xfrm>
          <a:prstGeom prst="rect">
            <a:avLst/>
          </a:prstGeom>
          <a:noFill/>
        </p:spPr>
      </p:pic>
      <p:pic>
        <p:nvPicPr>
          <p:cNvPr id="10244" name="Picture 4" descr="C:\Users\o.velichko\Desktop\ВРЕМЕННАЯ РАБОЧАЯ ПАПКА\презента5565ции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04283" y="1458129"/>
            <a:ext cx="2736019" cy="2267641"/>
          </a:xfrm>
          <a:prstGeom prst="rect">
            <a:avLst/>
          </a:prstGeom>
          <a:noFill/>
        </p:spPr>
      </p:pic>
      <p:pic>
        <p:nvPicPr>
          <p:cNvPr id="10245" name="Picture 5" descr="C:\Users\o.velichko\Desktop\ВРЕМЕННАЯ РАБОЧАЯ ПАПКА\презента322332ции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2413" y="1443605"/>
            <a:ext cx="1915035" cy="1589199"/>
          </a:xfrm>
          <a:prstGeom prst="rect">
            <a:avLst/>
          </a:prstGeom>
          <a:noFill/>
        </p:spPr>
      </p:pic>
      <p:pic>
        <p:nvPicPr>
          <p:cNvPr id="10248" name="Picture 8" descr="C:\Users\o.velichko\Desktop\ВРЕМЕННАЯ РАБОЧАЯ ПАПКА\333333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26772" y="1440253"/>
            <a:ext cx="1908594" cy="1583854"/>
          </a:xfrm>
          <a:prstGeom prst="rect">
            <a:avLst/>
          </a:prstGeom>
          <a:noFill/>
        </p:spPr>
      </p:pic>
      <p:grpSp>
        <p:nvGrpSpPr>
          <p:cNvPr id="22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15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5603268" y="685023"/>
            <a:ext cx="5553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Century Gothic" pitchFamily="34" charset="0"/>
              </a:rPr>
              <a:t>ПРОЕКТ «</a:t>
            </a:r>
            <a:r>
              <a:rPr lang="en-US" b="1" dirty="0" err="1" smtClean="0">
                <a:latin typeface="Century Gothic" pitchFamily="34" charset="0"/>
              </a:rPr>
              <a:t>iSmArt</a:t>
            </a:r>
            <a:r>
              <a:rPr lang="en-US" b="1" dirty="0" smtClean="0">
                <a:latin typeface="Century Gothic" pitchFamily="34" charset="0"/>
              </a:rPr>
              <a:t>-</a:t>
            </a:r>
            <a:r>
              <a:rPr lang="ru-RU" b="1" dirty="0" smtClean="0">
                <a:latin typeface="Century Gothic" pitchFamily="34" charset="0"/>
              </a:rPr>
              <a:t>МЕТАЛЛУРГИЯ»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26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10" cstate="print"/>
          <a:srcRect l="16332" t="-800" r="72240" b="87807"/>
          <a:stretch/>
        </p:blipFill>
        <p:spPr bwMode="auto">
          <a:xfrm>
            <a:off x="11102234" y="525668"/>
            <a:ext cx="975670" cy="624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7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3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4" name="Прямоугольник 3"/>
          <p:cNvSpPr/>
          <p:nvPr/>
        </p:nvSpPr>
        <p:spPr>
          <a:xfrm>
            <a:off x="7333133" y="1688857"/>
            <a:ext cx="4723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   ИННОВАЦИОННЫЙ  ХАБ </a:t>
            </a:r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 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МГТУ – </a:t>
            </a:r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DANIELI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47971" y="4847043"/>
            <a:ext cx="100346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15 лет опыта кадрового инжиниринга позволили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создать инфраструктуру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клиенто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-ориентированного инновационного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хаба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InnovAction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Show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Research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Training Hub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и разработать методику совместного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Mutual Smart Packages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 продвижения ультрасовременных инноваций в области технологии производства, оборудования, обучения персонала, технической поддержки (обслуживания) существующих потребителей и в поиске новых партнеров.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9024985" y="1375888"/>
            <a:ext cx="28408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ПЕРСПЕКТИВНЫЕ ВЫХОДЫ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grpSp>
        <p:nvGrpSpPr>
          <p:cNvPr id="6" name="Группа 20"/>
          <p:cNvGrpSpPr/>
          <p:nvPr/>
        </p:nvGrpSpPr>
        <p:grpSpPr>
          <a:xfrm>
            <a:off x="2029855" y="2092511"/>
            <a:ext cx="9857347" cy="2713391"/>
            <a:chOff x="2002960" y="2083548"/>
            <a:chExt cx="9857347" cy="2713391"/>
          </a:xfrm>
        </p:grpSpPr>
        <p:pic>
          <p:nvPicPr>
            <p:cNvPr id="7170" name="Picture 2" descr="C:\Users\o.velichko\Desktop\ВРЕМЕННАЯ РАБОЧАЯ ПАПКА\1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02960" y="2092513"/>
              <a:ext cx="3241392" cy="2686498"/>
            </a:xfrm>
            <a:prstGeom prst="rect">
              <a:avLst/>
            </a:prstGeom>
            <a:noFill/>
          </p:spPr>
        </p:pic>
        <p:pic>
          <p:nvPicPr>
            <p:cNvPr id="19" name="Picture 2" descr="C:\Users\o.velichko\Desktop\ВРЕМЕННАЯ РАБОЧАЯ ПАПКА\1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0933" y="2083548"/>
              <a:ext cx="3241392" cy="2686498"/>
            </a:xfrm>
            <a:prstGeom prst="rect">
              <a:avLst/>
            </a:prstGeom>
            <a:noFill/>
          </p:spPr>
        </p:pic>
        <p:pic>
          <p:nvPicPr>
            <p:cNvPr id="20" name="Picture 2" descr="C:\Users\o.velichko\Desktop\ВРЕМЕННАЯ РАБОЧАЯ ПАПКА\1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18915" y="2110441"/>
              <a:ext cx="3241392" cy="2686498"/>
            </a:xfrm>
            <a:prstGeom prst="rect">
              <a:avLst/>
            </a:prstGeom>
            <a:noFill/>
          </p:spPr>
        </p:pic>
      </p:grpSp>
      <p:grpSp>
        <p:nvGrpSpPr>
          <p:cNvPr id="7" name="Группа 21"/>
          <p:cNvGrpSpPr/>
          <p:nvPr/>
        </p:nvGrpSpPr>
        <p:grpSpPr>
          <a:xfrm>
            <a:off x="2277035" y="2411504"/>
            <a:ext cx="9251582" cy="1867719"/>
            <a:chOff x="2250140" y="2465294"/>
            <a:chExt cx="9251582" cy="186771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437" r="5648"/>
            <a:stretch>
              <a:fillRect/>
            </a:stretch>
          </p:blipFill>
          <p:spPr bwMode="auto">
            <a:xfrm>
              <a:off x="5398343" y="2465294"/>
              <a:ext cx="2941615" cy="1864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50140" y="2473104"/>
              <a:ext cx="2657046" cy="1856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875780" y="2483898"/>
              <a:ext cx="2625942" cy="1849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8"/>
          <p:cNvGrpSpPr/>
          <p:nvPr/>
        </p:nvGrpSpPr>
        <p:grpSpPr>
          <a:xfrm>
            <a:off x="1966753" y="673148"/>
            <a:ext cx="5026060" cy="1458988"/>
            <a:chOff x="1900514" y="893211"/>
            <a:chExt cx="4574895" cy="1155854"/>
          </a:xfrm>
        </p:grpSpPr>
        <p:sp>
          <p:nvSpPr>
            <p:cNvPr id="10" name="TextBox 9"/>
            <p:cNvSpPr txBox="1"/>
            <p:nvPr/>
          </p:nvSpPr>
          <p:spPr>
            <a:xfrm>
              <a:off x="4625799" y="1568829"/>
              <a:ext cx="171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Ismart</a:t>
              </a:r>
              <a:r>
                <a:rPr lang="ru-RU" dirty="0" smtClean="0">
                  <a:solidFill>
                    <a:srgbClr val="FF0000"/>
                  </a:solidFill>
                </a:rPr>
                <a:t> дружит с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5" descr="C:\Users\o.velichko\Desktop\ВРЕМЕННАЯ РАБОЧАЯ ПАПКА\222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1900514" y="893211"/>
              <a:ext cx="4574895" cy="1155854"/>
            </a:xfrm>
            <a:prstGeom prst="rect">
              <a:avLst/>
            </a:prstGeom>
            <a:noFill/>
          </p:spPr>
        </p:pic>
        <p:pic>
          <p:nvPicPr>
            <p:cNvPr id="24" name="Picture 3" descr="C:\Users\o.velichko\Desktop\ВРЕМЕННАЯ РАБОЧАЯ ПАПКА\презента7ции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49924" y="1038415"/>
              <a:ext cx="816014" cy="755177"/>
            </a:xfrm>
            <a:prstGeom prst="rect">
              <a:avLst/>
            </a:prstGeom>
            <a:noFill/>
          </p:spPr>
        </p:pic>
        <p:pic>
          <p:nvPicPr>
            <p:cNvPr id="25" name="Picture 4" descr="C:\Users\o.velichko\Desktop\ВРЕМЕННАЯ РАБОЧАЯ ПАПКА\презент655ации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81829" y="1013018"/>
              <a:ext cx="934192" cy="799720"/>
            </a:xfrm>
            <a:prstGeom prst="rect">
              <a:avLst/>
            </a:prstGeom>
            <a:noFill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40303" y="1189828"/>
              <a:ext cx="1960509" cy="432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16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5603268" y="685023"/>
            <a:ext cx="5553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Century Gothic" pitchFamily="34" charset="0"/>
              </a:rPr>
              <a:t>ПРОЕКТ «</a:t>
            </a:r>
            <a:r>
              <a:rPr lang="en-US" b="1" dirty="0" err="1" smtClean="0">
                <a:latin typeface="Century Gothic" pitchFamily="34" charset="0"/>
              </a:rPr>
              <a:t>iSmArt</a:t>
            </a:r>
            <a:r>
              <a:rPr lang="en-US" b="1" dirty="0" smtClean="0">
                <a:latin typeface="Century Gothic" pitchFamily="34" charset="0"/>
              </a:rPr>
              <a:t>-</a:t>
            </a:r>
            <a:r>
              <a:rPr lang="ru-RU" b="1" dirty="0" smtClean="0">
                <a:latin typeface="Century Gothic" pitchFamily="34" charset="0"/>
              </a:rPr>
              <a:t>МЕТАЛЛУРГИЯ»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30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12" cstate="print"/>
          <a:srcRect l="16332" t="-800" r="72240" b="87807"/>
          <a:stretch/>
        </p:blipFill>
        <p:spPr bwMode="auto">
          <a:xfrm>
            <a:off x="11102234" y="525668"/>
            <a:ext cx="975670" cy="624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5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6151" name="TextBox 18"/>
          <p:cNvSpPr txBox="1">
            <a:spLocks noChangeArrowheads="1"/>
          </p:cNvSpPr>
          <p:nvPr/>
        </p:nvSpPr>
        <p:spPr bwMode="auto">
          <a:xfrm>
            <a:off x="8873300" y="1431931"/>
            <a:ext cx="27270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600" b="1" dirty="0" err="1" smtClean="0">
                <a:solidFill>
                  <a:srgbClr val="393185"/>
                </a:solidFill>
                <a:latin typeface="Century Gothic" pitchFamily="34" charset="0"/>
              </a:rPr>
              <a:t>iSmArt</a:t>
            </a:r>
            <a:r>
              <a:rPr lang="en-US" sz="1600" b="1" dirty="0" smtClean="0">
                <a:solidFill>
                  <a:srgbClr val="393185"/>
                </a:solidFill>
                <a:latin typeface="Century Gothic" pitchFamily="34" charset="0"/>
              </a:rPr>
              <a:t>-</a:t>
            </a:r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ОПЦИИ: </a:t>
            </a:r>
          </a:p>
          <a:p>
            <a:pPr algn="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КОМПЕТЕНЦИИ РАЗВИТИЯ</a:t>
            </a:r>
            <a:endParaRPr lang="ru-RU" sz="1600" b="1" i="1" u="sng" dirty="0">
              <a:solidFill>
                <a:srgbClr val="393185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0574" y="1249703"/>
            <a:ext cx="3922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Century Gothic" pitchFamily="34" charset="0"/>
              </a:rPr>
              <a:t>Студенческие объединения в МГТУ:</a:t>
            </a:r>
            <a:endParaRPr lang="ru-RU" sz="1600" b="1" dirty="0">
              <a:latin typeface="Century Gothic" pitchFamily="34" charset="0"/>
            </a:endParaRPr>
          </a:p>
        </p:txBody>
      </p:sp>
      <p:pic>
        <p:nvPicPr>
          <p:cNvPr id="2" name="Picture 2" descr="C:\Users\o.velichko\Desktop\ВРЕМЕННАЯ РАБОЧАЯ ПАПКА\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6073" y="1715637"/>
            <a:ext cx="9514256" cy="4984092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8573989" y="5621955"/>
            <a:ext cx="3016080" cy="985910"/>
            <a:chOff x="8445336" y="5571858"/>
            <a:chExt cx="3568943" cy="1166632"/>
          </a:xfrm>
        </p:grpSpPr>
        <p:pic>
          <p:nvPicPr>
            <p:cNvPr id="12" name="Рисунок 11" descr="A6Q4RTc89-Y.jpg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45336" y="5580404"/>
              <a:ext cx="1783980" cy="1139113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254274" y="5571858"/>
              <a:ext cx="1760005" cy="1166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17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5603268" y="685023"/>
            <a:ext cx="55533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Century Gothic" pitchFamily="34" charset="0"/>
              </a:rPr>
              <a:t>ПРОЕКТ «</a:t>
            </a:r>
            <a:r>
              <a:rPr lang="en-US" b="1" dirty="0" err="1" smtClean="0">
                <a:latin typeface="Century Gothic" pitchFamily="34" charset="0"/>
              </a:rPr>
              <a:t>iSmArt</a:t>
            </a:r>
            <a:r>
              <a:rPr lang="en-US" b="1" dirty="0" smtClean="0">
                <a:latin typeface="Century Gothic" pitchFamily="34" charset="0"/>
              </a:rPr>
              <a:t>-</a:t>
            </a:r>
            <a:r>
              <a:rPr lang="ru-RU" b="1" dirty="0" smtClean="0">
                <a:latin typeface="Century Gothic" pitchFamily="34" charset="0"/>
              </a:rPr>
              <a:t>МЕТАЛЛУРГИЯ»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22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8" cstate="print"/>
          <a:srcRect l="16332" t="-800" r="72240" b="87807"/>
          <a:stretch/>
        </p:blipFill>
        <p:spPr bwMode="auto">
          <a:xfrm>
            <a:off x="11102234" y="525668"/>
            <a:ext cx="975670" cy="624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-1"/>
            <a:ext cx="12192000" cy="6858001"/>
            <a:chOff x="0" y="0"/>
            <a:chExt cx="12192000" cy="6858000"/>
          </a:xfrm>
        </p:grpSpPr>
        <p:pic>
          <p:nvPicPr>
            <p:cNvPr id="6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7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3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pic>
        <p:nvPicPr>
          <p:cNvPr id="8194" name="Picture 2" descr="C:\Users\s.volkov\Desktop\BbQs1ySWqDY.jpg"/>
          <p:cNvPicPr>
            <a:picLocks noChangeAspect="1" noChangeArrowheads="1"/>
          </p:cNvPicPr>
          <p:nvPr/>
        </p:nvPicPr>
        <p:blipFill>
          <a:blip r:embed="rId4" cstate="print"/>
          <a:srcRect t="7205" b="20428"/>
          <a:stretch>
            <a:fillRect/>
          </a:stretch>
        </p:blipFill>
        <p:spPr bwMode="auto">
          <a:xfrm>
            <a:off x="1628709" y="1124744"/>
            <a:ext cx="5879070" cy="319088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8250703" y="1409166"/>
            <a:ext cx="3187580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sz="1600" b="1" dirty="0" smtClean="0">
                <a:solidFill>
                  <a:srgbClr val="323C8D"/>
                </a:solidFill>
                <a:latin typeface="Century Gothic" pitchFamily="34" charset="0"/>
                <a:cs typeface="Arial" pitchFamily="34" charset="0"/>
              </a:rPr>
              <a:t>ПАРКИ/СКВЕРЫ МГТУ</a:t>
            </a:r>
            <a:endParaRPr lang="ru-RU" sz="1600" b="1" dirty="0">
              <a:solidFill>
                <a:srgbClr val="323C8D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671467" y="769867"/>
            <a:ext cx="4160677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 smtClean="0">
                <a:latin typeface="Century Gothic" pitchFamily="34" charset="0"/>
              </a:rPr>
              <a:t>ПРОЕКТ «КОМФОРТНАЯ СРЕДА»</a:t>
            </a:r>
            <a:endParaRPr lang="ru-RU" b="1" dirty="0"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0149" y="790552"/>
            <a:ext cx="1728192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 smtClean="0">
                <a:solidFill>
                  <a:srgbClr val="323C8D"/>
                </a:solidFill>
                <a:latin typeface="Century Gothic" pitchFamily="34" charset="0"/>
                <a:cs typeface="Arial" pitchFamily="34" charset="0"/>
              </a:rPr>
              <a:t>ОТ ИДЕИ</a:t>
            </a:r>
            <a:endParaRPr lang="ru-RU" sz="1600" b="1" dirty="0">
              <a:solidFill>
                <a:srgbClr val="323C8D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1" name="Picture 2" descr="C:\Users\o.velichko\Desktop\ВРЕМЕННАЯ РАБОЧАЯ ПАПКА\VC8tzXnRlEk.jpg"/>
          <p:cNvPicPr>
            <a:picLocks noChangeAspect="1" noChangeArrowheads="1"/>
          </p:cNvPicPr>
          <p:nvPr/>
        </p:nvPicPr>
        <p:blipFill>
          <a:blip r:embed="rId5" cstate="print"/>
          <a:srcRect l="5430" b="10279"/>
          <a:stretch>
            <a:fillRect/>
          </a:stretch>
        </p:blipFill>
        <p:spPr bwMode="auto">
          <a:xfrm>
            <a:off x="5556926" y="3317102"/>
            <a:ext cx="6635074" cy="354089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589505" y="2874302"/>
            <a:ext cx="2161245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600" b="1" dirty="0" smtClean="0">
                <a:solidFill>
                  <a:srgbClr val="323C8D"/>
                </a:solidFill>
                <a:latin typeface="Century Gothic" pitchFamily="34" charset="0"/>
                <a:cs typeface="Arial" pitchFamily="34" charset="0"/>
              </a:rPr>
              <a:t>ДО ВОПЛОЩЕНИЯ</a:t>
            </a:r>
            <a:endParaRPr lang="ru-RU" sz="1600" b="1" dirty="0">
              <a:solidFill>
                <a:srgbClr val="323C8D"/>
              </a:solidFill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14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18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pic>
        <p:nvPicPr>
          <p:cNvPr id="18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6" cstate="print"/>
          <a:srcRect l="62733" t="76659" r="29060" b="9747"/>
          <a:stretch/>
        </p:blipFill>
        <p:spPr bwMode="auto">
          <a:xfrm>
            <a:off x="11272014" y="631472"/>
            <a:ext cx="700644" cy="6531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0" y="-1"/>
            <a:ext cx="12192000" cy="6858001"/>
            <a:chOff x="0" y="0"/>
            <a:chExt cx="12192000" cy="6858000"/>
          </a:xfrm>
        </p:grpSpPr>
        <p:pic>
          <p:nvPicPr>
            <p:cNvPr id="9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0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3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9801" y="3597117"/>
            <a:ext cx="5848644" cy="328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2" descr="G:\Новая папка\7.jpg"/>
          <p:cNvPicPr>
            <a:picLocks noChangeAspect="1" noChangeArrowheads="1"/>
          </p:cNvPicPr>
          <p:nvPr/>
        </p:nvPicPr>
        <p:blipFill rotWithShape="1">
          <a:blip r:embed="rId5" cstate="print"/>
          <a:srcRect t="13304"/>
          <a:stretch/>
        </p:blipFill>
        <p:spPr bwMode="auto">
          <a:xfrm>
            <a:off x="1629801" y="1421183"/>
            <a:ext cx="5838144" cy="284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885002" y="974911"/>
            <a:ext cx="2709017" cy="44627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sz="2100" b="1" dirty="0" smtClean="0">
                <a:solidFill>
                  <a:srgbClr val="323C8D"/>
                </a:solidFill>
                <a:latin typeface="Century Gothic" pitchFamily="34" charset="0"/>
                <a:cs typeface="Arial" pitchFamily="34" charset="0"/>
              </a:rPr>
              <a:t>КОВОРКИНГ МГТУ</a:t>
            </a:r>
            <a:endParaRPr lang="ru-RU" sz="2100" b="1" dirty="0">
              <a:solidFill>
                <a:srgbClr val="323C8D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92683" y="1073278"/>
            <a:ext cx="1877159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sz="1600" b="1" dirty="0" smtClean="0">
                <a:solidFill>
                  <a:srgbClr val="323C8D"/>
                </a:solidFill>
                <a:latin typeface="Century Gothic" pitchFamily="34" charset="0"/>
                <a:cs typeface="Arial" pitchFamily="34" charset="0"/>
              </a:rPr>
              <a:t>ПРОЕКТЫ</a:t>
            </a:r>
            <a:endParaRPr lang="ru-RU" sz="1600" b="1" dirty="0">
              <a:solidFill>
                <a:srgbClr val="323C8D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2177" y="3281585"/>
            <a:ext cx="5629823" cy="35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s.volkov\Desktop\буревестник.jpg"/>
          <p:cNvPicPr>
            <a:picLocks noChangeAspect="1" noChangeArrowheads="1"/>
          </p:cNvPicPr>
          <p:nvPr/>
        </p:nvPicPr>
        <p:blipFill rotWithShape="1">
          <a:blip r:embed="rId7" cstate="print"/>
          <a:srcRect l="897" t="13520" r="3404"/>
          <a:stretch/>
        </p:blipFill>
        <p:spPr bwMode="auto">
          <a:xfrm>
            <a:off x="6579924" y="1426580"/>
            <a:ext cx="5612076" cy="2852694"/>
          </a:xfrm>
          <a:prstGeom prst="rect">
            <a:avLst/>
          </a:prstGeom>
          <a:noFill/>
        </p:spPr>
      </p:pic>
      <p:pic>
        <p:nvPicPr>
          <p:cNvPr id="17" name="Picture 2" descr="C:\Users\o.velichko\Desktop\ВРЕМЕННАЯ РАБОЧАЯ ПАПКА\1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1499" y="3802768"/>
            <a:ext cx="2290501" cy="1038569"/>
          </a:xfrm>
          <a:prstGeom prst="rect">
            <a:avLst/>
          </a:prstGeom>
          <a:noFill/>
        </p:spPr>
      </p:pic>
      <p:pic>
        <p:nvPicPr>
          <p:cNvPr id="18" name="Picture 2" descr="C:\Users\s.volkov\Desktop\буревестник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15999" y="3563028"/>
            <a:ext cx="1879315" cy="106103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156673" y="3797154"/>
            <a:ext cx="2709017" cy="44627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ru-RU" sz="21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СТАДИОН МГТУ</a:t>
            </a:r>
            <a:endParaRPr lang="ru-RU" sz="2100" b="1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20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19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7671467" y="769867"/>
            <a:ext cx="4160677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 smtClean="0">
                <a:latin typeface="Century Gothic" pitchFamily="34" charset="0"/>
              </a:rPr>
              <a:t>ПРОЕКТ «КОМФОРТНАЯ СРЕДА»</a:t>
            </a:r>
            <a:endParaRPr lang="ru-RU" b="1" dirty="0">
              <a:latin typeface="Century Gothic" pitchFamily="34" charset="0"/>
            </a:endParaRPr>
          </a:p>
        </p:txBody>
      </p:sp>
      <p:pic>
        <p:nvPicPr>
          <p:cNvPr id="24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 rotWithShape="1">
          <a:blip r:embed="rId10" cstate="print"/>
          <a:srcRect l="62733" t="76659" r="29060" b="9747"/>
          <a:stretch/>
        </p:blipFill>
        <p:spPr bwMode="auto">
          <a:xfrm>
            <a:off x="11272014" y="631472"/>
            <a:ext cx="700644" cy="6531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o.velichko\Desktop\ВРЕМЕННАЯ РАБОЧАЯ ПАПКА\фон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3" name="Picture 2" descr="D:\БРЕНДБУК\Для шаблона презаентации_2.jpg"/>
          <p:cNvPicPr>
            <a:picLocks noChangeAspect="1" noChangeArrowheads="1"/>
          </p:cNvPicPr>
          <p:nvPr/>
        </p:nvPicPr>
        <p:blipFill>
          <a:blip r:embed="rId4" cstate="print"/>
          <a:srcRect l="1602" t="160" r="1733" b="1319"/>
          <a:stretch>
            <a:fillRect/>
          </a:stretch>
        </p:blipFill>
        <p:spPr bwMode="auto">
          <a:xfrm>
            <a:off x="0" y="0"/>
            <a:ext cx="1622612" cy="6858000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3459194" y="1104443"/>
            <a:ext cx="8361888" cy="95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17"/>
          <p:cNvSpPr>
            <a:spLocks noChangeArrowheads="1"/>
          </p:cNvSpPr>
          <p:nvPr/>
        </p:nvSpPr>
        <p:spPr bwMode="auto">
          <a:xfrm>
            <a:off x="2449904" y="3020711"/>
            <a:ext cx="4179085" cy="367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3399"/>
              </a:buClr>
              <a:tabLst>
                <a:tab pos="449263" algn="l"/>
              </a:tabLst>
              <a:defRPr/>
            </a:pPr>
            <a:r>
              <a:rPr lang="ru-RU" sz="1600" b="1" dirty="0" smtClean="0">
                <a:latin typeface="Arial" charset="0"/>
                <a:cs typeface="Arial" charset="0"/>
              </a:rPr>
              <a:t>около 14 </a:t>
            </a:r>
            <a:r>
              <a:rPr lang="ru-RU" sz="1600" b="1" dirty="0">
                <a:latin typeface="Arial" charset="0"/>
                <a:cs typeface="Arial" charset="0"/>
              </a:rPr>
              <a:t>000 студентов всех форм обучения;</a:t>
            </a:r>
          </a:p>
          <a:p>
            <a:pPr>
              <a:spcBef>
                <a:spcPts val="600"/>
              </a:spcBef>
              <a:buClr>
                <a:srgbClr val="003399"/>
              </a:buClr>
              <a:tabLst>
                <a:tab pos="449263" algn="l"/>
              </a:tabLst>
              <a:defRPr/>
            </a:pPr>
            <a:r>
              <a:rPr lang="ru-RU" sz="1600" b="1" dirty="0" smtClean="0">
                <a:latin typeface="Arial" charset="0"/>
                <a:cs typeface="Arial" charset="0"/>
              </a:rPr>
              <a:t>30 </a:t>
            </a:r>
            <a:r>
              <a:rPr lang="ru-RU" sz="1600" b="1" dirty="0">
                <a:latin typeface="Arial" charset="0"/>
                <a:cs typeface="Arial" charset="0"/>
              </a:rPr>
              <a:t>укрупненных </a:t>
            </a:r>
            <a:r>
              <a:rPr lang="ru-RU" sz="1600" b="1" dirty="0" smtClean="0">
                <a:latin typeface="Arial" charset="0"/>
                <a:cs typeface="Arial" charset="0"/>
              </a:rPr>
              <a:t>групп </a:t>
            </a:r>
            <a:r>
              <a:rPr lang="ru-RU" sz="1600" b="1" dirty="0">
                <a:latin typeface="Arial" charset="0"/>
                <a:cs typeface="Arial" charset="0"/>
              </a:rPr>
              <a:t>направлений </a:t>
            </a:r>
            <a:endParaRPr lang="ru-RU" sz="1600" b="1" dirty="0" smtClean="0">
              <a:latin typeface="Arial" charset="0"/>
              <a:cs typeface="Arial" charset="0"/>
            </a:endParaRPr>
          </a:p>
          <a:p>
            <a:pPr>
              <a:spcBef>
                <a:spcPts val="0"/>
              </a:spcBef>
              <a:buClr>
                <a:srgbClr val="003399"/>
              </a:buClr>
              <a:tabLst>
                <a:tab pos="449263" algn="l"/>
              </a:tabLst>
              <a:defRPr/>
            </a:pPr>
            <a:r>
              <a:rPr lang="ru-RU" sz="1600" b="1" dirty="0" smtClean="0">
                <a:latin typeface="Arial" charset="0"/>
                <a:cs typeface="Arial" charset="0"/>
              </a:rPr>
              <a:t>и </a:t>
            </a:r>
            <a:r>
              <a:rPr lang="ru-RU" sz="1600" b="1" dirty="0">
                <a:latin typeface="Arial" charset="0"/>
                <a:cs typeface="Arial" charset="0"/>
              </a:rPr>
              <a:t>специальностей:</a:t>
            </a:r>
          </a:p>
          <a:p>
            <a:pPr marL="465750" indent="-285750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  <a:tabLst>
                <a:tab pos="449263" algn="l"/>
              </a:tabLst>
              <a:defRPr/>
            </a:pPr>
            <a:r>
              <a:rPr lang="ru-RU" sz="1600" b="1" dirty="0" smtClean="0">
                <a:latin typeface="Arial" charset="0"/>
                <a:cs typeface="Arial" charset="0"/>
              </a:rPr>
              <a:t>высшее </a:t>
            </a:r>
            <a:r>
              <a:rPr lang="ru-RU" sz="1600" b="1" dirty="0">
                <a:latin typeface="Arial" charset="0"/>
                <a:cs typeface="Arial" charset="0"/>
              </a:rPr>
              <a:t>образование – аспирантура и магистратура;</a:t>
            </a:r>
          </a:p>
          <a:p>
            <a:pPr marL="465750" indent="-285750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  <a:tabLst>
                <a:tab pos="449263" algn="l"/>
              </a:tabLst>
              <a:defRPr/>
            </a:pPr>
            <a:r>
              <a:rPr lang="ru-RU" sz="1600" b="1" dirty="0" smtClean="0">
                <a:latin typeface="Arial" charset="0"/>
                <a:cs typeface="Arial" charset="0"/>
              </a:rPr>
              <a:t>высшее </a:t>
            </a:r>
            <a:r>
              <a:rPr lang="ru-RU" sz="1600" b="1" dirty="0">
                <a:latin typeface="Arial" charset="0"/>
                <a:cs typeface="Arial" charset="0"/>
              </a:rPr>
              <a:t>образование – </a:t>
            </a:r>
            <a:r>
              <a:rPr lang="ru-RU" sz="1600" b="1" dirty="0" err="1">
                <a:latin typeface="Arial" charset="0"/>
                <a:cs typeface="Arial" charset="0"/>
              </a:rPr>
              <a:t>специалитет</a:t>
            </a:r>
            <a:r>
              <a:rPr lang="ru-RU" sz="1600" b="1" dirty="0">
                <a:latin typeface="Arial" charset="0"/>
                <a:cs typeface="Arial" charset="0"/>
              </a:rPr>
              <a:t> и </a:t>
            </a:r>
            <a:r>
              <a:rPr lang="ru-RU" sz="1600" b="1" dirty="0" err="1">
                <a:latin typeface="Arial" charset="0"/>
                <a:cs typeface="Arial" charset="0"/>
              </a:rPr>
              <a:t>бакалавриат</a:t>
            </a:r>
            <a:r>
              <a:rPr lang="ru-RU" sz="1600" b="1" dirty="0">
                <a:latin typeface="Arial" charset="0"/>
                <a:cs typeface="Arial" charset="0"/>
              </a:rPr>
              <a:t>;</a:t>
            </a:r>
          </a:p>
          <a:p>
            <a:pPr marL="465750" indent="-285750">
              <a:spcBef>
                <a:spcPts val="600"/>
              </a:spcBef>
              <a:buClr>
                <a:srgbClr val="003399"/>
              </a:buClr>
              <a:buFont typeface="Arial" panose="020B0604020202020204" pitchFamily="34" charset="0"/>
              <a:buChar char="•"/>
              <a:tabLst>
                <a:tab pos="449263" algn="l"/>
              </a:tabLst>
              <a:defRPr/>
            </a:pPr>
            <a:r>
              <a:rPr lang="ru-RU" sz="1600" b="1" dirty="0" smtClean="0">
                <a:latin typeface="Arial" charset="0"/>
                <a:cs typeface="Arial" charset="0"/>
              </a:rPr>
              <a:t>среднее </a:t>
            </a:r>
            <a:r>
              <a:rPr lang="ru-RU" sz="1600" b="1" dirty="0">
                <a:latin typeface="Arial" charset="0"/>
                <a:cs typeface="Arial" charset="0"/>
              </a:rPr>
              <a:t>профессиональное образование;</a:t>
            </a:r>
          </a:p>
          <a:p>
            <a:pPr>
              <a:spcBef>
                <a:spcPts val="600"/>
              </a:spcBef>
              <a:buClr>
                <a:srgbClr val="003399"/>
              </a:buClr>
              <a:tabLst>
                <a:tab pos="449263" algn="l"/>
              </a:tabLst>
              <a:defRPr/>
            </a:pPr>
            <a:r>
              <a:rPr lang="ru-RU" sz="1600" b="1" dirty="0" smtClean="0">
                <a:latin typeface="Arial" charset="0"/>
                <a:cs typeface="Arial" charset="0"/>
              </a:rPr>
              <a:t>6 </a:t>
            </a:r>
            <a:r>
              <a:rPr lang="ru-RU" sz="1600" b="1" dirty="0">
                <a:latin typeface="Arial" charset="0"/>
                <a:cs typeface="Arial" charset="0"/>
              </a:rPr>
              <a:t>докторских диссертационных советов по </a:t>
            </a:r>
            <a:r>
              <a:rPr lang="ru-RU" sz="1600" b="1" dirty="0" smtClean="0">
                <a:latin typeface="Arial" charset="0"/>
                <a:cs typeface="Arial" charset="0"/>
              </a:rPr>
              <a:t>11 </a:t>
            </a:r>
            <a:r>
              <a:rPr lang="ru-RU" sz="1600" b="1" dirty="0">
                <a:latin typeface="Arial" charset="0"/>
                <a:cs typeface="Arial" charset="0"/>
              </a:rPr>
              <a:t>научным специальностям;</a:t>
            </a:r>
          </a:p>
        </p:txBody>
      </p:sp>
      <p:sp>
        <p:nvSpPr>
          <p:cNvPr id="36" name="Прямоугольник 17"/>
          <p:cNvSpPr>
            <a:spLocks noChangeArrowheads="1"/>
          </p:cNvSpPr>
          <p:nvPr/>
        </p:nvSpPr>
        <p:spPr bwMode="auto">
          <a:xfrm>
            <a:off x="7028313" y="3126899"/>
            <a:ext cx="4985127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tabLst>
                <a:tab pos="44926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общий объем НИОКР: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tabLst>
                <a:tab pos="44926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217,9 тыс. руб. (на 20.12.2018 г.);</a:t>
            </a:r>
          </a:p>
          <a:p>
            <a:pPr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tabLst>
                <a:tab pos="44926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объем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НИОКР  на ед.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ППС: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tabLst>
                <a:tab pos="44926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335,6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тыс. руб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 (на 20.12.2018 г.);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tabLst>
                <a:tab pos="44926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число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публикаций, индексируемых в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Web of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Science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4,0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расчете на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100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НПР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tabLst>
                <a:tab pos="44926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(на 20.12.2018 г.);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  <a:buClr>
                <a:srgbClr val="003399"/>
              </a:buClr>
              <a:tabLst>
                <a:tab pos="449263" algn="l"/>
              </a:tabLs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число публикаций, индексируемых в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Scopus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: 28,0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расчете на 100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НПР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3399"/>
              </a:buClr>
              <a:tabLst>
                <a:tab pos="44926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(20.12.2018 г.).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5785531" y="2225846"/>
            <a:ext cx="290816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393185"/>
                </a:solidFill>
                <a:latin typeface="Century Gothic" panose="020B0502020202020204" pitchFamily="34" charset="0"/>
                <a:cs typeface="Arial" pitchFamily="34" charset="0"/>
              </a:rPr>
              <a:t>МГТУ </a:t>
            </a:r>
            <a:r>
              <a:rPr lang="ru-RU" sz="3000" b="1" dirty="0" smtClean="0">
                <a:solidFill>
                  <a:srgbClr val="393185"/>
                </a:solidFill>
                <a:latin typeface="Century Gothic" panose="020B0502020202020204" pitchFamily="34" charset="0"/>
                <a:cs typeface="Arial" pitchFamily="34" charset="0"/>
              </a:rPr>
              <a:t>сегодня:</a:t>
            </a:r>
            <a:endParaRPr lang="ru-RU" sz="3000" b="1" dirty="0">
              <a:solidFill>
                <a:srgbClr val="393185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9994003" y="1698211"/>
            <a:ext cx="2198001" cy="1027802"/>
            <a:chOff x="9947253" y="0"/>
            <a:chExt cx="2244747" cy="1154628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82200" y="0"/>
              <a:ext cx="2209800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9"/>
            <p:cNvSpPr txBox="1">
              <a:spLocks noChangeArrowheads="1"/>
            </p:cNvSpPr>
            <p:nvPr/>
          </p:nvSpPr>
          <p:spPr bwMode="auto">
            <a:xfrm>
              <a:off x="9947253" y="566845"/>
              <a:ext cx="748480" cy="587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dirty="0" smtClean="0">
                  <a:solidFill>
                    <a:srgbClr val="00B0F0"/>
                  </a:solidFill>
                </a:rPr>
                <a:t>75</a:t>
              </a:r>
              <a:r>
                <a:rPr lang="ru-RU" sz="2800" b="1" dirty="0" smtClean="0">
                  <a:solidFill>
                    <a:srgbClr val="00B0F0"/>
                  </a:solidFill>
                </a:rPr>
                <a:t>3</a:t>
              </a:r>
              <a:endParaRPr lang="ru-RU" sz="28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635142" y="1505690"/>
            <a:ext cx="2537290" cy="1130483"/>
            <a:chOff x="1639888" y="0"/>
            <a:chExt cx="2325687" cy="1139825"/>
          </a:xfrm>
        </p:grpSpPr>
        <p:pic>
          <p:nvPicPr>
            <p:cNvPr id="42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39888" y="0"/>
              <a:ext cx="2325687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TextBox 11"/>
            <p:cNvSpPr txBox="1">
              <a:spLocks noChangeArrowheads="1"/>
            </p:cNvSpPr>
            <p:nvPr/>
          </p:nvSpPr>
          <p:spPr bwMode="auto">
            <a:xfrm>
              <a:off x="1709738" y="461963"/>
              <a:ext cx="812826" cy="65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</a:rPr>
                <a:t>30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0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4" name="Picture 3" descr="D:\ПРЕЗЕНТАЦИИ_2019\доми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38" y="852992"/>
            <a:ext cx="6751386" cy="129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14516" y="3606905"/>
            <a:ext cx="457258" cy="407290"/>
          </a:xfrm>
          <a:prstGeom prst="rect">
            <a:avLst/>
          </a:prstGeom>
          <a:noFill/>
        </p:spPr>
      </p:pic>
      <p:pic>
        <p:nvPicPr>
          <p:cNvPr id="46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4558" y="3052282"/>
            <a:ext cx="457258" cy="407290"/>
          </a:xfrm>
          <a:prstGeom prst="rect">
            <a:avLst/>
          </a:prstGeom>
          <a:noFill/>
        </p:spPr>
      </p:pic>
      <p:pic>
        <p:nvPicPr>
          <p:cNvPr id="47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7341" y="5891263"/>
            <a:ext cx="457258" cy="407290"/>
          </a:xfrm>
          <a:prstGeom prst="rect">
            <a:avLst/>
          </a:prstGeom>
          <a:noFill/>
        </p:spPr>
      </p:pic>
      <p:pic>
        <p:nvPicPr>
          <p:cNvPr id="48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6138" y="3135410"/>
            <a:ext cx="457258" cy="407290"/>
          </a:xfrm>
          <a:prstGeom prst="rect">
            <a:avLst/>
          </a:prstGeom>
          <a:noFill/>
        </p:spPr>
      </p:pic>
      <p:pic>
        <p:nvPicPr>
          <p:cNvPr id="49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4264" y="3888168"/>
            <a:ext cx="457258" cy="407290"/>
          </a:xfrm>
          <a:prstGeom prst="rect">
            <a:avLst/>
          </a:prstGeom>
          <a:noFill/>
        </p:spPr>
      </p:pic>
      <p:pic>
        <p:nvPicPr>
          <p:cNvPr id="50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54726" y="4668879"/>
            <a:ext cx="457258" cy="407290"/>
          </a:xfrm>
          <a:prstGeom prst="rect">
            <a:avLst/>
          </a:prstGeom>
          <a:noFill/>
        </p:spPr>
      </p:pic>
      <p:pic>
        <p:nvPicPr>
          <p:cNvPr id="51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8477" y="5600447"/>
            <a:ext cx="457258" cy="407290"/>
          </a:xfrm>
          <a:prstGeom prst="rect">
            <a:avLst/>
          </a:prstGeom>
          <a:noFill/>
        </p:spPr>
      </p:pic>
      <p:grpSp>
        <p:nvGrpSpPr>
          <p:cNvPr id="52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2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ru-RU" sz="1400" b="1" dirty="0" smtClean="0">
                  <a:latin typeface="Century Gothic" pitchFamily="34" charset="0"/>
                </a:rPr>
                <a:t>20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40279" y="561758"/>
            <a:ext cx="2991098" cy="92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3668796" y="916858"/>
            <a:ext cx="8867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3</a:t>
            </a:r>
            <a:r>
              <a:rPr lang="en-US" sz="3600" b="1" dirty="0" smtClean="0">
                <a:solidFill>
                  <a:schemeClr val="bg1"/>
                </a:solidFill>
              </a:rPr>
              <a:t>50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72280" y="529194"/>
            <a:ext cx="2419720" cy="109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9"/>
          <p:cNvSpPr txBox="1">
            <a:spLocks noChangeArrowheads="1"/>
          </p:cNvSpPr>
          <p:nvPr/>
        </p:nvSpPr>
        <p:spPr bwMode="auto">
          <a:xfrm>
            <a:off x="10423246" y="1238913"/>
            <a:ext cx="17687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 rank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36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8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29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27" name="TextBox 26"/>
          <p:cNvSpPr txBox="1"/>
          <p:nvPr/>
        </p:nvSpPr>
        <p:spPr>
          <a:xfrm>
            <a:off x="3082778" y="950915"/>
            <a:ext cx="7665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93185"/>
                </a:solidFill>
                <a:latin typeface="Century Gothic" pitchFamily="34" charset="0"/>
              </a:rPr>
              <a:t>РАЗВИТИЕ ГОРОДА И РЕГИОНА</a:t>
            </a:r>
          </a:p>
        </p:txBody>
      </p:sp>
      <p:pic>
        <p:nvPicPr>
          <p:cNvPr id="14" name="Picture 2" descr="C:\Users\o.velichko\Desktop\ВРЕМЕННАЯ РАБОЧАЯ ПАПКА\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7740" y="1685364"/>
            <a:ext cx="8173730" cy="4911746"/>
          </a:xfrm>
          <a:prstGeom prst="rect">
            <a:avLst/>
          </a:prstGeom>
          <a:noFill/>
        </p:spPr>
      </p:pic>
      <p:grpSp>
        <p:nvGrpSpPr>
          <p:cNvPr id="10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20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2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3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9219" name="Прямоугольник 13"/>
          <p:cNvSpPr>
            <a:spLocks noChangeArrowheads="1"/>
          </p:cNvSpPr>
          <p:nvPr/>
        </p:nvSpPr>
        <p:spPr bwMode="auto">
          <a:xfrm>
            <a:off x="1837369" y="2349694"/>
            <a:ext cx="2889909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период 2011-2017 гг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 МГТУ отмечен победами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конкурсах по Постановлениям Правительства РФ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defRPr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sz="20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№ 218</a:t>
            </a:r>
            <a:endParaRPr lang="ru-RU" sz="20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ru-RU" sz="20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№ </a:t>
            </a:r>
            <a:r>
              <a:rPr lang="ru-RU" sz="2000" b="1" spc="-20" dirty="0">
                <a:latin typeface="Arial" panose="020B0604020202020204" pitchFamily="34" charset="0"/>
                <a:cs typeface="Arial" panose="020B0604020202020204" pitchFamily="34" charset="0"/>
              </a:rPr>
              <a:t>219</a:t>
            </a:r>
          </a:p>
          <a:p>
            <a:pPr>
              <a:spcAft>
                <a:spcPts val="600"/>
              </a:spcAft>
              <a:defRPr/>
            </a:pPr>
            <a:r>
              <a:rPr lang="ru-RU" sz="2000" b="1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№ </a:t>
            </a:r>
            <a:r>
              <a:rPr lang="ru-RU" sz="2000" b="1" spc="-20" dirty="0"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1663643" y="836722"/>
            <a:ext cx="104679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393185"/>
                </a:solidFill>
                <a:latin typeface="Century Gothic" panose="020B0502020202020204" pitchFamily="34" charset="0"/>
              </a:rPr>
              <a:t>МГТУ – один из немногих </a:t>
            </a:r>
            <a:r>
              <a:rPr lang="ru-RU" sz="2400" b="1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вузов - победителей </a:t>
            </a:r>
          </a:p>
          <a:p>
            <a:pPr algn="ctr"/>
            <a:r>
              <a:rPr lang="ru-RU" sz="2400" b="1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всех </a:t>
            </a:r>
            <a:r>
              <a:rPr lang="ru-RU" sz="2400" b="1" dirty="0">
                <a:solidFill>
                  <a:srgbClr val="393185"/>
                </a:solidFill>
                <a:latin typeface="Century Gothic" panose="020B0502020202020204" pitchFamily="34" charset="0"/>
              </a:rPr>
              <a:t>видов федеральных конкурсов </a:t>
            </a:r>
            <a:endParaRPr lang="ru-RU" sz="2400" b="1" dirty="0" smtClean="0">
              <a:solidFill>
                <a:srgbClr val="39318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в </a:t>
            </a:r>
            <a:r>
              <a:rPr lang="ru-RU" sz="2400" b="1" dirty="0">
                <a:solidFill>
                  <a:srgbClr val="393185"/>
                </a:solidFill>
                <a:latin typeface="Century Gothic" panose="020B0502020202020204" pitchFamily="34" charset="0"/>
              </a:rPr>
              <a:t>рамках Постановлений Правительства РФ </a:t>
            </a:r>
          </a:p>
        </p:txBody>
      </p:sp>
      <p:pic>
        <p:nvPicPr>
          <p:cNvPr id="2050" name="Picture 2" descr="D:\ПРЕЗЕНТАЦИИ_2019\пре9559зентац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91" y="5054597"/>
            <a:ext cx="2915787" cy="106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825046" y="2401539"/>
            <a:ext cx="7076148" cy="3950883"/>
            <a:chOff x="4858032" y="2959050"/>
            <a:chExt cx="6244163" cy="3286466"/>
          </a:xfrm>
        </p:grpSpPr>
        <p:pic>
          <p:nvPicPr>
            <p:cNvPr id="2052" name="Picture 4" descr="D:\ПРЕЗЕНТАЦИИ_2019\1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58032" y="2959050"/>
              <a:ext cx="6244163" cy="3286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5412337" y="3075105"/>
              <a:ext cx="5460101" cy="2756839"/>
              <a:chOff x="7363007" y="2371037"/>
              <a:chExt cx="4293870" cy="2056930"/>
            </a:xfrm>
          </p:grpSpPr>
          <p:pic>
            <p:nvPicPr>
              <p:cNvPr id="5125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363007" y="2371037"/>
                <a:ext cx="1789110" cy="20569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6" name="Picture 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9323522" y="2379662"/>
                <a:ext cx="2333355" cy="559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7" name="Рисунок 6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410909" y="4098135"/>
                <a:ext cx="2112302" cy="329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8" name="Рисунок 8" descr="мотовилиха.png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9410909" y="3198257"/>
                <a:ext cx="2095050" cy="65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8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95418" y="3837189"/>
            <a:ext cx="360093" cy="320743"/>
          </a:xfrm>
          <a:prstGeom prst="rect">
            <a:avLst/>
          </a:prstGeom>
          <a:noFill/>
        </p:spPr>
      </p:pic>
      <p:pic>
        <p:nvPicPr>
          <p:cNvPr id="20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04044" y="4237383"/>
            <a:ext cx="360093" cy="320743"/>
          </a:xfrm>
          <a:prstGeom prst="rect">
            <a:avLst/>
          </a:prstGeom>
          <a:noFill/>
        </p:spPr>
      </p:pic>
      <p:pic>
        <p:nvPicPr>
          <p:cNvPr id="21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04044" y="4641770"/>
            <a:ext cx="360093" cy="320743"/>
          </a:xfrm>
          <a:prstGeom prst="rect">
            <a:avLst/>
          </a:prstGeom>
          <a:noFill/>
        </p:spPr>
      </p:pic>
      <p:grpSp>
        <p:nvGrpSpPr>
          <p:cNvPr id="22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3/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9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7146605" y="748106"/>
            <a:ext cx="4600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МИССИЯ И СТРАТЕГИЧЕСКАЯ ЦЕЛЬ </a:t>
            </a:r>
          </a:p>
          <a:p>
            <a:pPr algn="r"/>
            <a:r>
              <a:rPr lang="ru-RU" sz="2000" b="1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ОПОРНОГО УНИВЕРСИТЕТА</a:t>
            </a:r>
            <a:endParaRPr lang="ru-RU" sz="2000" b="1" dirty="0">
              <a:solidFill>
                <a:srgbClr val="393185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2459946" y="3359968"/>
            <a:ext cx="910807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9318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Миссия МГТУ: </a:t>
            </a:r>
            <a:endParaRPr lang="ru-RU" sz="2000" b="1" dirty="0" smtClean="0">
              <a:solidFill>
                <a:srgbClr val="393185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региональной предпринимательской элиты, ориентированной на создание научно-инновационных технологий в области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iSmArt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-металлургии для развития трансграничного Южно-Уральского региона и России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39318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Стратегическая цель МГТУ</a:t>
            </a:r>
            <a:r>
              <a:rPr lang="ru-RU" sz="2000" dirty="0">
                <a:solidFill>
                  <a:srgbClr val="39318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endParaRPr lang="ru-RU" sz="2000" dirty="0" smtClean="0">
              <a:solidFill>
                <a:srgbClr val="393185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Трансформация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университета в центр создания прорывных технологий и производств для повышения конкурентоспособности, инвестиционной привлекательности и качества жизни населения региона.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1674813" y="5226784"/>
            <a:ext cx="10517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dirty="0"/>
          </a:p>
        </p:txBody>
      </p:sp>
      <p:grpSp>
        <p:nvGrpSpPr>
          <p:cNvPr id="10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4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sp>
        <p:nvSpPr>
          <p:cNvPr id="13" name="Прямоугольник 40"/>
          <p:cNvSpPr>
            <a:spLocks noChangeArrowheads="1"/>
          </p:cNvSpPr>
          <p:nvPr/>
        </p:nvSpPr>
        <p:spPr bwMode="auto">
          <a:xfrm>
            <a:off x="7080311" y="1754980"/>
            <a:ext cx="460785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b="1" dirty="0" err="1">
                <a:solidFill>
                  <a:srgbClr val="393185"/>
                </a:solidFill>
                <a:latin typeface="Franklin Gothic Medium" pitchFamily="34" charset="0"/>
              </a:rPr>
              <a:t>iSmArt</a:t>
            </a:r>
            <a:r>
              <a:rPr lang="ru-RU" sz="1600" b="1" dirty="0">
                <a:solidFill>
                  <a:srgbClr val="393185"/>
                </a:solidFill>
                <a:latin typeface="Franklin Gothic Medium" pitchFamily="34" charset="0"/>
              </a:rPr>
              <a:t>-металлургия это: </a:t>
            </a:r>
            <a:endParaRPr lang="ru-RU" sz="1600" b="1" dirty="0" smtClean="0">
              <a:solidFill>
                <a:srgbClr val="393185"/>
              </a:solidFill>
              <a:latin typeface="Franklin Gothic Medium" pitchFamily="34" charset="0"/>
            </a:endParaRPr>
          </a:p>
          <a:p>
            <a:pPr algn="r"/>
            <a:r>
              <a:rPr lang="en-US" sz="1600" b="1" dirty="0" err="1" smtClean="0">
                <a:solidFill>
                  <a:srgbClr val="393185"/>
                </a:solidFill>
                <a:latin typeface="Franklin Gothic Medium" pitchFamily="34" charset="0"/>
              </a:rPr>
              <a:t>i</a:t>
            </a:r>
            <a:r>
              <a:rPr lang="ru-RU" sz="1600" dirty="0" smtClean="0">
                <a:solidFill>
                  <a:srgbClr val="393185"/>
                </a:solidFill>
                <a:latin typeface="Franklin Gothic Medium" pitchFamily="34" charset="0"/>
              </a:rPr>
              <a:t> </a:t>
            </a:r>
            <a:r>
              <a:rPr lang="ru-RU" sz="1600" dirty="0">
                <a:solidFill>
                  <a:srgbClr val="393185"/>
                </a:solidFill>
                <a:latin typeface="Franklin Gothic Medium" pitchFamily="34" charset="0"/>
              </a:rPr>
              <a:t>- </a:t>
            </a:r>
            <a:r>
              <a:rPr lang="en-US" sz="1600" b="1" dirty="0">
                <a:solidFill>
                  <a:srgbClr val="393185"/>
                </a:solidFill>
                <a:latin typeface="Franklin Gothic Medium" pitchFamily="34" charset="0"/>
              </a:rPr>
              <a:t>intellectual</a:t>
            </a:r>
            <a:r>
              <a:rPr lang="en-US" sz="1600" dirty="0">
                <a:solidFill>
                  <a:srgbClr val="393185"/>
                </a:solidFill>
                <a:latin typeface="Franklin Gothic Medium" pitchFamily="34" charset="0"/>
              </a:rPr>
              <a:t> </a:t>
            </a:r>
            <a:r>
              <a:rPr lang="ru-RU" sz="1600" dirty="0">
                <a:latin typeface="Franklin Gothic Medium" pitchFamily="34" charset="0"/>
              </a:rPr>
              <a:t>– интеллектуальная; </a:t>
            </a:r>
            <a:endParaRPr lang="en-US" sz="1600" dirty="0">
              <a:latin typeface="Franklin Gothic Medium" pitchFamily="34" charset="0"/>
            </a:endParaRPr>
          </a:p>
          <a:p>
            <a:pPr algn="r"/>
            <a:r>
              <a:rPr lang="en-US" sz="1600" b="1" dirty="0">
                <a:solidFill>
                  <a:srgbClr val="393185"/>
                </a:solidFill>
                <a:latin typeface="Franklin Gothic Medium" pitchFamily="34" charset="0"/>
              </a:rPr>
              <a:t>S</a:t>
            </a:r>
            <a:r>
              <a:rPr lang="ru-RU" sz="1600" b="1" dirty="0">
                <a:solidFill>
                  <a:srgbClr val="393185"/>
                </a:solidFill>
                <a:latin typeface="Franklin Gothic Medium" pitchFamily="34" charset="0"/>
              </a:rPr>
              <a:t> - </a:t>
            </a:r>
            <a:r>
              <a:rPr lang="en-US" sz="1600" b="1" dirty="0">
                <a:solidFill>
                  <a:srgbClr val="393185"/>
                </a:solidFill>
                <a:latin typeface="Franklin Gothic Medium" pitchFamily="34" charset="0"/>
              </a:rPr>
              <a:t>Science</a:t>
            </a:r>
            <a:r>
              <a:rPr lang="ru-RU" sz="1600" dirty="0">
                <a:solidFill>
                  <a:srgbClr val="393185"/>
                </a:solidFill>
                <a:latin typeface="Franklin Gothic Medium" pitchFamily="34" charset="0"/>
              </a:rPr>
              <a:t> </a:t>
            </a:r>
            <a:r>
              <a:rPr lang="ru-RU" sz="1600" dirty="0">
                <a:latin typeface="Franklin Gothic Medium" pitchFamily="34" charset="0"/>
              </a:rPr>
              <a:t>– научная; </a:t>
            </a:r>
            <a:endParaRPr lang="ru-RU" sz="1600" dirty="0" smtClean="0">
              <a:latin typeface="Franklin Gothic Medium" pitchFamily="34" charset="0"/>
            </a:endParaRPr>
          </a:p>
          <a:p>
            <a:pPr algn="r"/>
            <a:r>
              <a:rPr lang="en-US" sz="1600" b="1" dirty="0" smtClean="0">
                <a:solidFill>
                  <a:srgbClr val="393185"/>
                </a:solidFill>
                <a:latin typeface="Franklin Gothic Medium" pitchFamily="34" charset="0"/>
              </a:rPr>
              <a:t>m</a:t>
            </a:r>
            <a:r>
              <a:rPr lang="ru-RU" sz="1600" b="1" dirty="0" smtClean="0">
                <a:solidFill>
                  <a:srgbClr val="393185"/>
                </a:solidFill>
                <a:latin typeface="Franklin Gothic Medium" pitchFamily="34" charset="0"/>
              </a:rPr>
              <a:t> </a:t>
            </a:r>
            <a:r>
              <a:rPr lang="ru-RU" sz="1600" b="1" dirty="0">
                <a:solidFill>
                  <a:srgbClr val="393185"/>
                </a:solidFill>
                <a:latin typeface="Franklin Gothic Medium" pitchFamily="34" charset="0"/>
              </a:rPr>
              <a:t>- </a:t>
            </a:r>
            <a:r>
              <a:rPr lang="en-US" sz="1600" b="1" dirty="0">
                <a:solidFill>
                  <a:srgbClr val="393185"/>
                </a:solidFill>
                <a:latin typeface="Franklin Gothic Medium" pitchFamily="34" charset="0"/>
              </a:rPr>
              <a:t>metallurgy</a:t>
            </a:r>
            <a:r>
              <a:rPr lang="ru-RU" sz="1600" dirty="0">
                <a:solidFill>
                  <a:srgbClr val="393185"/>
                </a:solidFill>
                <a:latin typeface="Franklin Gothic Medium" pitchFamily="34" charset="0"/>
              </a:rPr>
              <a:t> </a:t>
            </a:r>
            <a:r>
              <a:rPr lang="ru-RU" sz="1600" dirty="0">
                <a:latin typeface="Franklin Gothic Medium" pitchFamily="34" charset="0"/>
              </a:rPr>
              <a:t>– металлургия; </a:t>
            </a:r>
            <a:endParaRPr lang="en-US" sz="1600" dirty="0">
              <a:latin typeface="Franklin Gothic Medium" pitchFamily="34" charset="0"/>
            </a:endParaRPr>
          </a:p>
          <a:p>
            <a:pPr algn="r"/>
            <a:r>
              <a:rPr lang="en-US" sz="1600" b="1" dirty="0" smtClean="0">
                <a:solidFill>
                  <a:srgbClr val="393185"/>
                </a:solidFill>
                <a:latin typeface="Franklin Gothic Medium" pitchFamily="34" charset="0"/>
              </a:rPr>
              <a:t>Art</a:t>
            </a:r>
            <a:r>
              <a:rPr lang="ru-RU" sz="1600" dirty="0" smtClean="0">
                <a:solidFill>
                  <a:srgbClr val="393185"/>
                </a:solidFill>
                <a:latin typeface="Franklin Gothic Medium" pitchFamily="34" charset="0"/>
              </a:rPr>
              <a:t> </a:t>
            </a:r>
            <a:r>
              <a:rPr lang="ru-RU" sz="1600" dirty="0" smtClean="0">
                <a:latin typeface="Franklin Gothic Medium" pitchFamily="34" charset="0"/>
              </a:rPr>
              <a:t>–искусство</a:t>
            </a:r>
            <a:endParaRPr lang="ru-RU" sz="1600" b="1" i="1" dirty="0">
              <a:latin typeface="Franklin Gothic Medium" pitchFamily="34" charset="0"/>
            </a:endParaRPr>
          </a:p>
        </p:txBody>
      </p:sp>
      <p:pic>
        <p:nvPicPr>
          <p:cNvPr id="14" name="Picture 3" descr="C:\Users\o.velichko\Desktop\ВРЕМЕННАЯ РАБОЧАЯ ПАПКА\презентаци222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1892" y="748106"/>
            <a:ext cx="5139368" cy="2330313"/>
          </a:xfrm>
          <a:prstGeom prst="rect">
            <a:avLst/>
          </a:prstGeom>
          <a:noFill/>
        </p:spPr>
      </p:pic>
      <p:pic>
        <p:nvPicPr>
          <p:cNvPr id="15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2688" y="3359968"/>
            <a:ext cx="457258" cy="407290"/>
          </a:xfrm>
          <a:prstGeom prst="rect">
            <a:avLst/>
          </a:prstGeom>
          <a:noFill/>
        </p:spPr>
      </p:pic>
      <p:pic>
        <p:nvPicPr>
          <p:cNvPr id="16" name="Picture 3" descr="D:\ПРЕЗЕНТАЦИИ_МГТУ\п\пр2ез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2688" y="5200906"/>
            <a:ext cx="457258" cy="4072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9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pic>
        <p:nvPicPr>
          <p:cNvPr id="3" name="Picture 2" descr="C:\Users\o.velichko\Desktop\ВРЕМЕННАЯ РАБОЧАЯ ПАПКА\2.png"/>
          <p:cNvPicPr>
            <a:picLocks noChangeAspect="1" noChangeArrowheads="1"/>
          </p:cNvPicPr>
          <p:nvPr/>
        </p:nvPicPr>
        <p:blipFill>
          <a:blip r:embed="rId5" cstate="print"/>
          <a:srcRect b="5838"/>
          <a:stretch>
            <a:fillRect/>
          </a:stretch>
        </p:blipFill>
        <p:spPr bwMode="auto">
          <a:xfrm>
            <a:off x="1631117" y="785452"/>
            <a:ext cx="10560883" cy="6072548"/>
          </a:xfrm>
          <a:prstGeom prst="rect">
            <a:avLst/>
          </a:prstGeom>
          <a:noFill/>
        </p:spPr>
      </p:pic>
      <p:grpSp>
        <p:nvGrpSpPr>
          <p:cNvPr id="11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5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24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159085" y="683025"/>
            <a:ext cx="57015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393185"/>
                </a:solidFill>
                <a:latin typeface="Century Gothic" pitchFamily="34" charset="0"/>
              </a:rPr>
              <a:t>Ключевая идея трансформации –</a:t>
            </a:r>
          </a:p>
          <a:p>
            <a:pPr algn="r"/>
            <a:r>
              <a:rPr lang="ru-RU" sz="2000" b="1" dirty="0" smtClean="0">
                <a:solidFill>
                  <a:srgbClr val="393185"/>
                </a:solidFill>
                <a:latin typeface="Century Gothic" pitchFamily="34" charset="0"/>
              </a:rPr>
              <a:t>продукты университета: </a:t>
            </a:r>
            <a:r>
              <a:rPr lang="en-US" sz="2000" b="1" dirty="0" err="1" smtClean="0">
                <a:solidFill>
                  <a:srgbClr val="393185"/>
                </a:solidFill>
                <a:latin typeface="Century Gothic" pitchFamily="34" charset="0"/>
              </a:rPr>
              <a:t>iSmArt</a:t>
            </a:r>
            <a:r>
              <a:rPr lang="en-US" sz="2000" b="1" dirty="0" smtClean="0">
                <a:solidFill>
                  <a:srgbClr val="393185"/>
                </a:solidFill>
                <a:latin typeface="Century Gothic" pitchFamily="34" charset="0"/>
              </a:rPr>
              <a:t>  Package</a:t>
            </a:r>
            <a:endParaRPr lang="ru-RU" sz="2000" b="1" dirty="0" smtClean="0">
              <a:solidFill>
                <a:srgbClr val="393185"/>
              </a:solidFill>
              <a:latin typeface="Century Gothic" pitchFamily="34" charset="0"/>
            </a:endParaRPr>
          </a:p>
          <a:p>
            <a:pPr algn="ctr"/>
            <a:endParaRPr lang="ru-RU" sz="20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pic>
        <p:nvPicPr>
          <p:cNvPr id="2" name="Picture 2" descr="C:\Users\o.velichko\Desktop\ВРЕМЕННАЯ РАБОЧАЯ ПАПКА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0579" y="968191"/>
            <a:ext cx="9805702" cy="5519420"/>
          </a:xfrm>
          <a:prstGeom prst="rect">
            <a:avLst/>
          </a:prstGeom>
          <a:noFill/>
        </p:spPr>
      </p:pic>
      <p:pic>
        <p:nvPicPr>
          <p:cNvPr id="2052" name="Picture 4" descr="https://docs.mail.ru/media/drawing/docsb15/lO1F1FqrE1E3ijDzICGqj9qRnTiLoHA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52209" y="5558476"/>
            <a:ext cx="1937498" cy="427704"/>
          </a:xfrm>
          <a:prstGeom prst="rect">
            <a:avLst/>
          </a:prstGeom>
          <a:noFill/>
        </p:spPr>
      </p:pic>
      <p:pic>
        <p:nvPicPr>
          <p:cNvPr id="2054" name="Picture 6" descr="https://docs.mail.ru/media/drawing/docsb15/GS0DtVNzr2lJsrsEUnv5l3RZuloaIM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48968" y="5127809"/>
            <a:ext cx="1902078" cy="3322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633010" y="4195487"/>
            <a:ext cx="3128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Мировые тренды:</a:t>
            </a:r>
          </a:p>
          <a:p>
            <a:pPr algn="r"/>
            <a:r>
              <a:rPr lang="en-US" sz="1400" dirty="0" smtClean="0"/>
              <a:t>Technological packages (</a:t>
            </a:r>
            <a:r>
              <a:rPr lang="en-US" sz="1400" dirty="0" err="1" smtClean="0"/>
              <a:t>Danieli</a:t>
            </a:r>
            <a:r>
              <a:rPr lang="en-US" sz="1400" dirty="0" smtClean="0"/>
              <a:t>)</a:t>
            </a:r>
          </a:p>
          <a:p>
            <a:pPr algn="r"/>
            <a:r>
              <a:rPr lang="en-US" sz="1400" dirty="0" smtClean="0"/>
              <a:t>Innovation Pack (Oracle)</a:t>
            </a:r>
          </a:p>
          <a:p>
            <a:pPr algn="r"/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05033" y="3004116"/>
            <a:ext cx="51713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СТРАТЕГИЧЕСКИЕ ПРОЕКТЫ </a:t>
            </a:r>
            <a:endParaRPr lang="en-US" sz="2500" b="1" dirty="0" smtClean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500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УНИВЕРСИТЕТА:</a:t>
            </a:r>
            <a:endParaRPr lang="ru-RU" sz="25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>
                  <a:solidFill>
                    <a:srgbClr val="FF0000"/>
                  </a:solidFill>
                  <a:latin typeface="Century Gothic" pitchFamily="34" charset="0"/>
                </a:rPr>
                <a:t>6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5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2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53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16" name="Заголовок 16"/>
          <p:cNvSpPr>
            <a:spLocks noGrp="1"/>
          </p:cNvSpPr>
          <p:nvPr>
            <p:ph type="title"/>
          </p:nvPr>
        </p:nvSpPr>
        <p:spPr>
          <a:xfrm>
            <a:off x="6318758" y="649396"/>
            <a:ext cx="5625833" cy="509588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 anchor="ctr">
            <a:noAutofit/>
          </a:bodyPr>
          <a:lstStyle/>
          <a:p>
            <a:pPr algn="r">
              <a:defRPr/>
            </a:pPr>
            <a:r>
              <a:rPr lang="ru-RU" sz="2000" b="1" dirty="0" smtClean="0">
                <a:solidFill>
                  <a:srgbClr val="393185"/>
                </a:solidFill>
                <a:latin typeface="Century Gothic" pitchFamily="34" charset="0"/>
              </a:rPr>
              <a:t>КАДРОВЫЙ ИНЖИНИРИНГ</a:t>
            </a:r>
            <a:endParaRPr lang="ru-RU" sz="20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pic>
        <p:nvPicPr>
          <p:cNvPr id="29697" name="Picture 1" descr="C:\Users\o.velichko\Desktop\ВРЕМЕННАЯ РАБОЧАЯ ПАПКА\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477" y="690280"/>
            <a:ext cx="2233369" cy="1851039"/>
          </a:xfrm>
          <a:prstGeom prst="rect">
            <a:avLst/>
          </a:prstGeom>
          <a:noFill/>
        </p:spPr>
      </p:pic>
      <p:grpSp>
        <p:nvGrpSpPr>
          <p:cNvPr id="11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7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pic>
        <p:nvPicPr>
          <p:cNvPr id="1027" name="Picture 3" descr="D:\ПРЕЗЕНТАЦИИ_2019\33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77" y="1207743"/>
            <a:ext cx="10444864" cy="566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27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pic>
        <p:nvPicPr>
          <p:cNvPr id="2" name="Picture 2" descr="D:\ПРЕЗЕНТАЦИИ_2019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700" y="1524545"/>
            <a:ext cx="4631370" cy="38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TextBox 18"/>
          <p:cNvSpPr txBox="1">
            <a:spLocks noChangeArrowheads="1"/>
          </p:cNvSpPr>
          <p:nvPr/>
        </p:nvSpPr>
        <p:spPr bwMode="auto">
          <a:xfrm>
            <a:off x="6436299" y="1168891"/>
            <a:ext cx="54697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СОЗДАНИЕ ДЕТСКОГО ТЕХНОПАРКА «КВАНТОРИУМ»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22941" y="2782745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11 млн руб.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58510" y="3514332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9,5 млн руб.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467474" y="4510260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0,7 млн руб.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pic>
        <p:nvPicPr>
          <p:cNvPr id="4098" name="Picture 2" descr="C:\Users\o.velichko\Desktop\ВРЕМЕННАЯ РАБОЧАЯ ПАПКА\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4746" y="1173680"/>
            <a:ext cx="9858666" cy="5286045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8284334" y="1636149"/>
            <a:ext cx="3087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Стратегические партнеры:</a:t>
            </a:r>
            <a:endParaRPr lang="ru-RU" sz="1600" b="1" dirty="0"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24366" y="2027781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393185"/>
                </a:solidFill>
                <a:latin typeface="Century Gothic" pitchFamily="34" charset="0"/>
              </a:rPr>
              <a:t>27 млн руб.</a:t>
            </a:r>
            <a:endParaRPr lang="ru-RU" sz="1600" b="1" dirty="0">
              <a:solidFill>
                <a:srgbClr val="393185"/>
              </a:solidFill>
              <a:latin typeface="Century Gothic" pitchFamily="34" charset="0"/>
            </a:endParaRPr>
          </a:p>
        </p:txBody>
      </p:sp>
      <p:grpSp>
        <p:nvGrpSpPr>
          <p:cNvPr id="15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8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714347" y="517368"/>
            <a:ext cx="10137223" cy="703594"/>
            <a:chOff x="1714347" y="517368"/>
            <a:chExt cx="10137223" cy="703594"/>
          </a:xfrm>
        </p:grpSpPr>
        <p:sp>
          <p:nvSpPr>
            <p:cNvPr id="30" name="TextBox 3"/>
            <p:cNvSpPr txBox="1">
              <a:spLocks noChangeArrowheads="1"/>
            </p:cNvSpPr>
            <p:nvPr/>
          </p:nvSpPr>
          <p:spPr bwMode="auto">
            <a:xfrm>
              <a:off x="1714347" y="680584"/>
              <a:ext cx="93998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b="1" dirty="0" smtClean="0">
                  <a:latin typeface="Century Gothic" pitchFamily="34" charset="0"/>
                </a:rPr>
                <a:t>ПРОЕКТ «ВРЕМЯ КОМПЕТЕНЦИЙ И ПРОФЕССИОНАЛИЗМА»</a:t>
              </a:r>
              <a:endParaRPr lang="ru-RU" b="1" dirty="0">
                <a:latin typeface="Century Gothic" pitchFamily="34" charset="0"/>
              </a:endParaRPr>
            </a:p>
          </p:txBody>
        </p:sp>
        <p:pic>
          <p:nvPicPr>
            <p:cNvPr id="21" name="Picture 2" descr="C:\Users\o.velichko\Desktop\ВРЕМЕННАЯ РАБОЧАЯ ПАПКА\1.pn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5559" t="75834" r="84510" b="9320"/>
            <a:stretch/>
          </p:blipFill>
          <p:spPr bwMode="auto">
            <a:xfrm>
              <a:off x="11015416" y="517368"/>
              <a:ext cx="836154" cy="7035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Picture 2" descr="C:\Users\o.velichko\Desktop\ВРЕМЕННАЯ РАБОЧАЯ ПАПКА\фон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8" name="Picture 2" descr="D:\БРЕНДБУК\Для шаблона презаентации_2.jpg"/>
            <p:cNvPicPr>
              <a:picLocks noChangeAspect="1" noChangeArrowheads="1"/>
            </p:cNvPicPr>
            <p:nvPr/>
          </p:nvPicPr>
          <p:blipFill>
            <a:blip r:embed="rId4" cstate="print"/>
            <a:srcRect l="1602" t="160" r="1733" b="1319"/>
            <a:stretch>
              <a:fillRect/>
            </a:stretch>
          </p:blipFill>
          <p:spPr bwMode="auto">
            <a:xfrm>
              <a:off x="0" y="0"/>
              <a:ext cx="1622612" cy="6858000"/>
            </a:xfrm>
            <a:prstGeom prst="rect">
              <a:avLst/>
            </a:prstGeom>
            <a:noFill/>
          </p:spPr>
        </p:pic>
      </p:grpSp>
      <p:sp>
        <p:nvSpPr>
          <p:cNvPr id="11" name="Заголовок 16"/>
          <p:cNvSpPr>
            <a:spLocks noGrp="1"/>
          </p:cNvSpPr>
          <p:nvPr>
            <p:ph type="title"/>
          </p:nvPr>
        </p:nvSpPr>
        <p:spPr>
          <a:xfrm>
            <a:off x="3434885" y="939188"/>
            <a:ext cx="8543365" cy="958851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600" b="1" cap="all" dirty="0" err="1" smtClean="0">
                <a:solidFill>
                  <a:srgbClr val="393185"/>
                </a:solidFill>
                <a:latin typeface="Century Gothic" panose="020B0502020202020204" pitchFamily="34" charset="0"/>
              </a:rPr>
              <a:t>JuniorSkills</a:t>
            </a:r>
            <a:r>
              <a:rPr lang="ru-RU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–</a:t>
            </a:r>
            <a:r>
              <a:rPr lang="ru-RU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 ПРОГРАММА  </a:t>
            </a:r>
            <a:r>
              <a:rPr lang="ru-RU" sz="1600" b="1" cap="all" dirty="0" err="1" smtClean="0">
                <a:solidFill>
                  <a:srgbClr val="393185"/>
                </a:solidFill>
                <a:latin typeface="Century Gothic" panose="020B0502020202020204" pitchFamily="34" charset="0"/>
              </a:rPr>
              <a:t>раннЕЙ</a:t>
            </a:r>
            <a:r>
              <a:rPr lang="ru-RU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cap="all" dirty="0" err="1" smtClean="0">
                <a:solidFill>
                  <a:srgbClr val="393185"/>
                </a:solidFill>
                <a:latin typeface="Century Gothic" panose="020B0502020202020204" pitchFamily="34" charset="0"/>
              </a:rPr>
              <a:t>профессиональнОЙ</a:t>
            </a:r>
            <a:r>
              <a:rPr lang="ru-RU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cap="all" dirty="0" err="1" smtClean="0">
                <a:solidFill>
                  <a:srgbClr val="393185"/>
                </a:solidFill>
                <a:latin typeface="Century Gothic" panose="020B0502020202020204" pitchFamily="34" charset="0"/>
              </a:rPr>
              <a:t>подготовкИ</a:t>
            </a:r>
            <a:r>
              <a:rPr lang="ru-RU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/>
            </a:r>
            <a:br>
              <a:rPr lang="en-US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</a:br>
            <a:r>
              <a:rPr lang="ru-RU" sz="1600" b="1" cap="all" dirty="0" smtClean="0">
                <a:solidFill>
                  <a:srgbClr val="393185"/>
                </a:solidFill>
                <a:latin typeface="Century Gothic" panose="020B0502020202020204" pitchFamily="34" charset="0"/>
              </a:rPr>
              <a:t>и профориентации школьников (10-17 лет)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75885" y="1834231"/>
            <a:ext cx="8257116" cy="36932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cap="all" dirty="0">
                <a:latin typeface="Century Gothic" panose="020B0502020202020204" pitchFamily="34" charset="0"/>
                <a:ea typeface="+mj-ea"/>
                <a:cs typeface="+mj-cs"/>
              </a:rPr>
              <a:t>Ключевые элементы и механизмы программы </a:t>
            </a:r>
            <a:r>
              <a:rPr lang="ru-RU" sz="1600" b="1" cap="all" dirty="0" err="1">
                <a:latin typeface="Century Gothic" panose="020B0502020202020204" pitchFamily="34" charset="0"/>
                <a:ea typeface="+mj-ea"/>
                <a:cs typeface="+mj-cs"/>
              </a:rPr>
              <a:t>JuniorSkills</a:t>
            </a:r>
            <a:endParaRPr lang="ru-RU" sz="1600" b="1" cap="all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55" name="Прямоугольник 14"/>
          <p:cNvSpPr>
            <a:spLocks noChangeArrowheads="1"/>
          </p:cNvSpPr>
          <p:nvPr/>
        </p:nvSpPr>
        <p:spPr bwMode="auto">
          <a:xfrm>
            <a:off x="1755430" y="2229705"/>
            <a:ext cx="8352367" cy="98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marL="304792" indent="-304792">
              <a:buFontTx/>
              <a:buAutoNum type="arabicParenR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чемпионатов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JuniorSkills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соревнования школьников по перспективным профессиональным компетенциям. </a:t>
            </a:r>
          </a:p>
          <a:p>
            <a:pPr marL="304792" indent="-304792">
              <a:buFontTx/>
              <a:buAutoNum type="arabicParenR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массовой профессиональной подготовки школьников,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включающая основное и дополнительное образование, тематические лагерные смены, учебные производства и др. 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539443"/>
              </p:ext>
            </p:extLst>
          </p:nvPr>
        </p:nvGraphicFramePr>
        <p:xfrm>
          <a:off x="1857979" y="3270763"/>
          <a:ext cx="8128000" cy="1857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941"/>
                <a:gridCol w="3231059"/>
              </a:tblGrid>
              <a:tr h="4944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393185"/>
                          </a:solidFill>
                          <a:latin typeface="Century Gothic" panose="020B0502020202020204" pitchFamily="34" charset="0"/>
                        </a:rPr>
                        <a:t>ПЕРЕЧЕНЬ КОМПЕТЕНЦИЙ ЛИГИ ЮНИОРОВ «МГТУ ИМ. Г.И. НОСОВА» В 2018 ГОДУ 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6 из 20 </a:t>
                      </a:r>
                      <a:endParaRPr lang="ru-RU" sz="16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Веб-дизайн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разработка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Инженерный дизайн 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Поварское дело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944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и обслуживание легковых автомобилей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Промышленная механика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" name="Рисунок 18" descr="IMG_19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23502" y="1890391"/>
            <a:ext cx="1727686" cy="1295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73" name="Прямоугольник 20"/>
          <p:cNvSpPr>
            <a:spLocks noChangeArrowheads="1"/>
          </p:cNvSpPr>
          <p:nvPr/>
        </p:nvSpPr>
        <p:spPr bwMode="auto">
          <a:xfrm>
            <a:off x="1773753" y="5815217"/>
            <a:ext cx="10236809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ru-RU" sz="1200" i="1" dirty="0"/>
              <a:t>Все компетенции для юниоров развиваются в логике основных компетенций </a:t>
            </a:r>
            <a:r>
              <a:rPr lang="ru-RU" sz="1200" i="1" dirty="0" err="1"/>
              <a:t>WorldSkills</a:t>
            </a:r>
            <a:r>
              <a:rPr lang="ru-RU" sz="1200" i="1" dirty="0"/>
              <a:t> (как существующих международных, так и новых, например, в области </a:t>
            </a:r>
            <a:r>
              <a:rPr lang="ru-RU" sz="1200" i="1" dirty="0" err="1"/>
              <a:t>Future</a:t>
            </a:r>
            <a:r>
              <a:rPr lang="ru-RU" sz="1200" i="1" dirty="0"/>
              <a:t> </a:t>
            </a:r>
            <a:r>
              <a:rPr lang="ru-RU" sz="1200" i="1" dirty="0" err="1"/>
              <a:t>Skills</a:t>
            </a:r>
            <a:r>
              <a:rPr lang="ru-RU" sz="1200" i="1" dirty="0"/>
              <a:t>). В большинстве случае они являются адаптацией взрослой компетенции с учетом возрастных особенностей и возможностей юных конкурсантов.</a:t>
            </a:r>
          </a:p>
        </p:txBody>
      </p:sp>
      <p:pic>
        <p:nvPicPr>
          <p:cNvPr id="22" name="Рисунок 21" descr="pp_pp_bvmx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23501" y="3306225"/>
            <a:ext cx="1711369" cy="114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WSRJunior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23501" y="4650307"/>
            <a:ext cx="1717487" cy="111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76" name="TextBox 12"/>
          <p:cNvSpPr txBox="1">
            <a:spLocks noChangeArrowheads="1"/>
          </p:cNvSpPr>
          <p:nvPr/>
        </p:nvSpPr>
        <p:spPr bwMode="auto">
          <a:xfrm>
            <a:off x="1868722" y="5201130"/>
            <a:ext cx="8035300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ru-RU" sz="1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результаты к 2020 году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линейки компетенций по направлению «Специалисты, занятые на промышленном производстве» на базе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МГТУ совместно с ММК </a:t>
            </a:r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17479" y="5201130"/>
            <a:ext cx="515521" cy="4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Группа 11"/>
          <p:cNvGrpSpPr/>
          <p:nvPr/>
        </p:nvGrpSpPr>
        <p:grpSpPr>
          <a:xfrm>
            <a:off x="1622612" y="141288"/>
            <a:ext cx="10569389" cy="372504"/>
            <a:chOff x="1622612" y="141288"/>
            <a:chExt cx="10569389" cy="372504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1622612" y="484103"/>
              <a:ext cx="10569389" cy="29689"/>
            </a:xfrm>
            <a:prstGeom prst="line">
              <a:avLst/>
            </a:prstGeom>
            <a:ln>
              <a:solidFill>
                <a:srgbClr val="3931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3"/>
            <p:cNvSpPr txBox="1">
              <a:spLocks noChangeArrowheads="1"/>
            </p:cNvSpPr>
            <p:nvPr/>
          </p:nvSpPr>
          <p:spPr bwMode="auto">
            <a:xfrm>
              <a:off x="1904347" y="141288"/>
              <a:ext cx="101531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chemeClr val="bg1">
                      <a:lumMod val="75000"/>
                    </a:schemeClr>
                  </a:solidFill>
                  <a:latin typeface="Century Gothic" pitchFamily="34" charset="0"/>
                </a:rPr>
                <a:t>Магнитогорский государственный технический университет им. Г. И. Носова                                                </a:t>
              </a:r>
              <a:r>
                <a:rPr lang="ru-RU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9</a:t>
              </a:r>
              <a:r>
                <a:rPr lang="en-US" sz="1400" b="1" dirty="0" smtClean="0">
                  <a:solidFill>
                    <a:srgbClr val="FF0000"/>
                  </a:solidFill>
                  <a:latin typeface="Century Gothic" pitchFamily="34" charset="0"/>
                </a:rPr>
                <a:t>/</a:t>
              </a:r>
              <a:r>
                <a:rPr lang="en-US" sz="1400" b="1" dirty="0" smtClean="0">
                  <a:latin typeface="Century Gothic" pitchFamily="34" charset="0"/>
                </a:rPr>
                <a:t>2</a:t>
              </a:r>
              <a:r>
                <a:rPr lang="ru-RU" sz="1400" b="1" dirty="0" smtClean="0">
                  <a:latin typeface="Century Gothic" pitchFamily="34" charset="0"/>
                </a:rPr>
                <a:t>0</a:t>
              </a:r>
              <a:endParaRPr lang="ru-RU" sz="1400" b="1" dirty="0">
                <a:latin typeface="Century Gothic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714347" y="517368"/>
            <a:ext cx="10137223" cy="703594"/>
            <a:chOff x="1714347" y="517368"/>
            <a:chExt cx="10137223" cy="703594"/>
          </a:xfrm>
        </p:grpSpPr>
        <p:sp>
          <p:nvSpPr>
            <p:cNvPr id="29" name="TextBox 3"/>
            <p:cNvSpPr txBox="1">
              <a:spLocks noChangeArrowheads="1"/>
            </p:cNvSpPr>
            <p:nvPr/>
          </p:nvSpPr>
          <p:spPr bwMode="auto">
            <a:xfrm>
              <a:off x="1714347" y="680584"/>
              <a:ext cx="93998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ru-RU" b="1" dirty="0" smtClean="0">
                  <a:latin typeface="Century Gothic" pitchFamily="34" charset="0"/>
                </a:rPr>
                <a:t>ПРОЕКТ «ВРЕМЯ КОМПЕТЕНЦИЙ И ПРОФЕССИОНАЛИЗМА»</a:t>
              </a:r>
              <a:endParaRPr lang="ru-RU" b="1" dirty="0">
                <a:latin typeface="Century Gothic" pitchFamily="34" charset="0"/>
              </a:endParaRPr>
            </a:p>
          </p:txBody>
        </p:sp>
        <p:pic>
          <p:nvPicPr>
            <p:cNvPr id="30" name="Picture 2" descr="C:\Users\o.velichko\Desktop\ВРЕМЕННАЯ РАБОЧАЯ ПАПКА\1.pn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5559" t="75834" r="84510" b="9320"/>
            <a:stretch/>
          </p:blipFill>
          <p:spPr bwMode="auto">
            <a:xfrm>
              <a:off x="11015416" y="517368"/>
              <a:ext cx="836154" cy="7035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10317</TotalTime>
  <Words>1097</Words>
  <Application>Microsoft Office PowerPoint</Application>
  <PresentationFormat>Произвольный</PresentationFormat>
  <Paragraphs>182</Paragraphs>
  <Slides>20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КАДРОВЫЙ ИНЖИНИРИНГ</vt:lpstr>
      <vt:lpstr>Презентация PowerPoint</vt:lpstr>
      <vt:lpstr>JuniorSkills – ПРОГРАММА  раннЕЙ профессиональнОЙ подготовкИ  и профориентации школьников (10-17 лет)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User</cp:lastModifiedBy>
  <cp:revision>957</cp:revision>
  <dcterms:created xsi:type="dcterms:W3CDTF">2015-11-23T16:59:08Z</dcterms:created>
  <dcterms:modified xsi:type="dcterms:W3CDTF">2019-02-06T10:56:56Z</dcterms:modified>
</cp:coreProperties>
</file>