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0" r:id="rId4"/>
    <p:sldId id="264" r:id="rId5"/>
    <p:sldId id="266" r:id="rId6"/>
    <p:sldId id="265" r:id="rId7"/>
    <p:sldId id="268" r:id="rId8"/>
    <p:sldId id="269" r:id="rId9"/>
    <p:sldId id="262" r:id="rId10"/>
    <p:sldId id="257" r:id="rId11"/>
    <p:sldId id="258" r:id="rId12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78E74"/>
    <a:srgbClr val="3BBB99"/>
    <a:srgbClr val="116E8A"/>
    <a:srgbClr val="1D8DB0"/>
    <a:srgbClr val="147694"/>
    <a:srgbClr val="177E9D"/>
    <a:srgbClr val="00407A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702" y="-72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Arial" pitchFamily="34" charset="0"/>
              </a:defRPr>
            </a:lvl1pPr>
          </a:lstStyle>
          <a:p>
            <a:fld id="{22073945-829F-4172-A909-077070CF51A2}" type="datetimeFigureOut">
              <a:rPr lang="nl-BE" altLang="en-US"/>
              <a:pPr/>
              <a:t>8/03/2014</a:t>
            </a:fld>
            <a:endParaRPr lang="nl-BE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</a:defRPr>
            </a:lvl1pPr>
          </a:lstStyle>
          <a:p>
            <a:fld id="{BA0CC933-D8F0-4310-B19F-9DEEF2EFECC1}" type="slidenum">
              <a:rPr lang="he-IL" altLang="en-US"/>
              <a:pPr/>
              <a:t>‹#›</a:t>
            </a:fld>
            <a:endParaRPr lang="nl-BE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50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Arial" pitchFamily="34" charset="0"/>
              </a:defRPr>
            </a:lvl1pPr>
          </a:lstStyle>
          <a:p>
            <a:fld id="{BA62AE3C-E4BB-48A0-A149-ED8F06DC0D29}" type="datetimeFigureOut">
              <a:rPr lang="nl-BE" altLang="en-US"/>
              <a:pPr/>
              <a:t>8/03/2014</a:t>
            </a:fld>
            <a:endParaRPr lang="nl-BE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39750" y="4319588"/>
            <a:ext cx="5761038" cy="4140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BE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CCC5EA3-28D6-43FC-AE14-FAAA360478C7}" type="slidenum">
              <a:rPr lang="he-IL" altLang="en-US"/>
              <a:pPr/>
              <a:t>‹#›</a:t>
            </a:fld>
            <a:endParaRPr lang="nl-BE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08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4341813"/>
            <a:ext cx="5489575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rtl="1" eaLnBrk="1" hangingPunct="1"/>
            <a:fld id="{875D063C-2A8E-4BC2-A594-321B11C00FB2}" type="slidenum">
              <a:rPr lang="he-IL" altLang="en-US" sz="1200"/>
              <a:pPr rtl="1"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rtl="1" eaLnBrk="1" hangingPunct="1"/>
            <a:fld id="{0981685A-CB88-45F3-B4A3-6726942CE89E}" type="slidenum">
              <a:rPr lang="he-IL" altLang="en-US" sz="1200"/>
              <a:pPr rtl="1" eaLnBrk="1" hangingPunct="1"/>
              <a:t>7</a:t>
            </a:fld>
            <a:endParaRPr lang="en-US" altLang="en-US" sz="120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5" tIns="45709" rIns="91415" bIns="45709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rtl="1" eaLnBrk="1" hangingPunct="1"/>
            <a:fld id="{326E368C-96FB-4091-833A-DD18C0C78E30}" type="slidenum">
              <a:rPr lang="he-IL" altLang="en-US" sz="1200">
                <a:solidFill>
                  <a:srgbClr val="000000"/>
                </a:solidFill>
              </a:rPr>
              <a:pPr rtl="1" eaLnBrk="1" hangingPunct="1"/>
              <a:t>7</a:t>
            </a:fld>
            <a:endParaRPr lang="en-US" altLang="en-US" sz="1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5" tIns="45709" rIns="91415" bIns="4570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14"/>
          <p:cNvSpPr>
            <a:spLocks noChangeArrowheads="1"/>
          </p:cNvSpPr>
          <p:nvPr userDrawn="1"/>
        </p:nvSpPr>
        <p:spPr bwMode="auto">
          <a:xfrm>
            <a:off x="0" y="647700"/>
            <a:ext cx="9144000" cy="6227763"/>
          </a:xfrm>
          <a:prstGeom prst="rect">
            <a:avLst/>
          </a:prstGeom>
          <a:gradFill rotWithShape="1">
            <a:gsLst>
              <a:gs pos="0">
                <a:srgbClr val="3BBB99"/>
              </a:gs>
              <a:gs pos="100000">
                <a:srgbClr val="278E7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en-US" sz="1800">
              <a:cs typeface="Arial" pitchFamily="34" charset="0"/>
            </a:endParaRPr>
          </a:p>
        </p:txBody>
      </p:sp>
      <p:pic>
        <p:nvPicPr>
          <p:cNvPr id="6" name="Afbeelding 7" descr="mmateng-logo1-bi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eacea.ec.europa.eu/about/logos/eu_flag_programme/Tempus/eu_flag_tempus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475" y="0"/>
            <a:ext cx="1279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6"/>
          <p:cNvSpPr txBox="1">
            <a:spLocks noChangeArrowheads="1"/>
          </p:cNvSpPr>
          <p:nvPr userDrawn="1"/>
        </p:nvSpPr>
        <p:spPr bwMode="auto">
          <a:xfrm>
            <a:off x="1835150" y="185738"/>
            <a:ext cx="581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1200" b="1" i="1" smtClean="0"/>
              <a:t>Modernization of two cycles (MA, BA) of competence-based curricula in Material  Engineering according to the best experience of Bologna Process</a:t>
            </a:r>
            <a:endParaRPr lang="en-GB" sz="1200" smtClean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067918" y="1114400"/>
            <a:ext cx="5580000" cy="303468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nl-BE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2067918" y="5517232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179512" y="1114400"/>
            <a:ext cx="1511720" cy="1882552"/>
          </a:xfrm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83707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>
          <a:xfrm>
            <a:off x="540000" y="1772816"/>
            <a:ext cx="8334000" cy="4428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316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40000" y="1772816"/>
            <a:ext cx="4038600" cy="40051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35400" y="1772816"/>
            <a:ext cx="4038600" cy="40051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406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672041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0000" y="2420888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24000" y="1669881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24000" y="2420888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163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2567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05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836712"/>
            <a:ext cx="3008313" cy="895100"/>
          </a:xfrm>
        </p:spPr>
        <p:txBody>
          <a:bodyPr anchor="t"/>
          <a:lstStyle>
            <a:lvl1pPr algn="l">
              <a:defRPr sz="2000" b="1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61909" y="831812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552" y="1731812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8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58000"/>
            <a:ext cx="8334000" cy="540000"/>
          </a:xfrm>
        </p:spPr>
        <p:txBody>
          <a:bodyPr anchor="t">
            <a:noAutofit/>
          </a:bodyPr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764704"/>
            <a:ext cx="83340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nl-BE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40000" y="562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53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hoek 10"/>
          <p:cNvSpPr>
            <a:spLocks noChangeArrowheads="1"/>
          </p:cNvSpPr>
          <p:nvPr userDrawn="1"/>
        </p:nvSpPr>
        <p:spPr bwMode="auto">
          <a:xfrm>
            <a:off x="0" y="6372225"/>
            <a:ext cx="9144000" cy="550863"/>
          </a:xfrm>
          <a:prstGeom prst="rect">
            <a:avLst/>
          </a:prstGeom>
          <a:gradFill rotWithShape="1">
            <a:gsLst>
              <a:gs pos="0">
                <a:srgbClr val="3BBB99"/>
              </a:gs>
              <a:gs pos="100000">
                <a:srgbClr val="278E7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en-US" sz="1800">
              <a:cs typeface="Arial" pitchFamily="34" charset="0"/>
            </a:endParaRPr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39750" y="690563"/>
            <a:ext cx="83343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en typ de titel</a:t>
            </a:r>
            <a:endParaRPr lang="nl-BE" altLang="en-US" smtClean="0"/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539750" y="1916113"/>
            <a:ext cx="8334375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Klik en typ de tekst</a:t>
            </a:r>
          </a:p>
          <a:p>
            <a:pPr lvl="1"/>
            <a:r>
              <a:rPr lang="nl-NL" altLang="en-US" smtClean="0"/>
              <a:t>Tweede niveau</a:t>
            </a:r>
          </a:p>
          <a:p>
            <a:pPr lvl="2"/>
            <a:r>
              <a:rPr lang="nl-NL" altLang="en-US" smtClean="0"/>
              <a:t>Derde niveau</a:t>
            </a:r>
          </a:p>
          <a:p>
            <a:pPr lvl="3"/>
            <a:r>
              <a:rPr lang="nl-NL" altLang="en-US" smtClean="0"/>
              <a:t>Vierde niveau</a:t>
            </a:r>
          </a:p>
          <a:p>
            <a:pPr lvl="4"/>
            <a:r>
              <a:rPr lang="nl-NL" altLang="en-US" smtClean="0"/>
              <a:t>Vijfde niveau</a:t>
            </a:r>
            <a:endParaRPr lang="nl-BE" altLang="en-US" smtClean="0"/>
          </a:p>
        </p:txBody>
      </p:sp>
      <p:pic>
        <p:nvPicPr>
          <p:cNvPr id="1029" name="Afbeelding 9" descr="mmateng-logo1-big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 descr="http://eacea.ec.europa.eu/about/logos/eu_flag_programme/Tempus/eu_flag_tempus.png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475" y="0"/>
            <a:ext cx="1279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85"/>
          <p:cNvSpPr txBox="1">
            <a:spLocks/>
          </p:cNvSpPr>
          <p:nvPr userDrawn="1"/>
        </p:nvSpPr>
        <p:spPr>
          <a:xfrm>
            <a:off x="0" y="6461125"/>
            <a:ext cx="360363" cy="461963"/>
          </a:xfrm>
          <a:prstGeom prst="rect">
            <a:avLst/>
          </a:prstGeom>
          <a:solidFill>
            <a:srgbClr val="00A0AE"/>
          </a:solidFill>
        </p:spPr>
        <p:txBody>
          <a:bodyPr wrap="none" lIns="0" tIns="10800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3D6BAC49-5FBF-4239-9E48-55A3C876EE92}" type="slidenum">
              <a:rPr lang="he-IL" altLang="en-US" sz="200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pPr algn="ctr" eaLnBrk="1" hangingPunct="1"/>
              <a:t>‹#›</a:t>
            </a:fld>
            <a:endParaRPr lang="nl-BE" altLang="en-US" sz="2000">
              <a:solidFill>
                <a:schemeClr val="bg1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4" name="TextBox 11"/>
          <p:cNvSpPr txBox="1"/>
          <p:nvPr userDrawn="1"/>
        </p:nvSpPr>
        <p:spPr>
          <a:xfrm>
            <a:off x="360363" y="6461125"/>
            <a:ext cx="2549525" cy="4619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70C0"/>
                </a:solidFill>
                <a:cs typeface="Arial" pitchFamily="34" charset="0"/>
              </a:rPr>
              <a:t>KU Leuven – Campus De Nayer, </a:t>
            </a:r>
            <a:br>
              <a:rPr lang="en-US" altLang="en-US" sz="1200" b="1">
                <a:solidFill>
                  <a:srgbClr val="0070C0"/>
                </a:solidFill>
                <a:cs typeface="Arial" pitchFamily="34" charset="0"/>
              </a:rPr>
            </a:br>
            <a:r>
              <a:rPr lang="en-US" altLang="en-US" sz="1200" b="1">
                <a:solidFill>
                  <a:srgbClr val="0070C0"/>
                </a:solidFill>
                <a:cs typeface="Arial" pitchFamily="34" charset="0"/>
              </a:rPr>
              <a:t>10 -11 March,  2014</a:t>
            </a:r>
            <a:endParaRPr lang="ru-RU" altLang="en-US" sz="1200" b="1">
              <a:solidFill>
                <a:srgbClr val="0070C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52BDEC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52BDEC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ts val="575"/>
        </a:spcBef>
        <a:spcAft>
          <a:spcPct val="0"/>
        </a:spcAft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19138" indent="-360363" algn="l" rtl="0" eaLnBrk="0" fontAlgn="base" hangingPunct="0">
        <a:spcBef>
          <a:spcPts val="575"/>
        </a:spcBef>
        <a:spcAft>
          <a:spcPct val="0"/>
        </a:spcAft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Arial" charset="0"/>
          <a:cs typeface="Arial" pitchFamily="34" charset="0"/>
        </a:defRPr>
      </a:lvl2pPr>
      <a:lvl3pPr marL="989013" indent="-2698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Arial" charset="0"/>
          <a:cs typeface="Arial" pitchFamily="34" charset="0"/>
        </a:defRPr>
      </a:lvl3pPr>
      <a:lvl4pPr marL="1168400" indent="-179388" algn="l" rtl="0" eaLnBrk="0" fontAlgn="base" hangingPunct="0">
        <a:spcBef>
          <a:spcPts val="375"/>
        </a:spcBef>
        <a:spcAft>
          <a:spcPct val="0"/>
        </a:spcAft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Arial" charset="0"/>
          <a:cs typeface="Arial" pitchFamily="34" charset="0"/>
        </a:defRPr>
      </a:lvl4pPr>
      <a:lvl5pPr marL="1338263" indent="-179388" algn="l" rtl="0" eaLnBrk="0" fontAlgn="base" hangingPunct="0">
        <a:spcBef>
          <a:spcPts val="375"/>
        </a:spcBef>
        <a:spcAft>
          <a:spcPct val="0"/>
        </a:spcAft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SC_785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38200"/>
            <a:ext cx="8875435" cy="5903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122" name="Titel 1"/>
          <p:cNvSpPr>
            <a:spLocks noGrp="1"/>
          </p:cNvSpPr>
          <p:nvPr>
            <p:ph type="ctrTitle"/>
          </p:nvPr>
        </p:nvSpPr>
        <p:spPr>
          <a:xfrm>
            <a:off x="2497138" y="1114425"/>
            <a:ext cx="5580062" cy="30353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smtClean="0">
                <a:ea typeface="ＭＳ Ｐゴシック" pitchFamily="34" charset="-128"/>
              </a:rPr>
              <a:t>P7 – Tel Aviv University</a:t>
            </a:r>
            <a:r>
              <a:rPr altLang="en-US" sz="3600" smtClean="0">
                <a:ea typeface="ＭＳ Ｐゴシック" pitchFamily="34" charset="-128"/>
              </a:rPr>
              <a:t/>
            </a:r>
            <a:br>
              <a:rPr altLang="en-US" sz="3600" smtClean="0">
                <a:ea typeface="ＭＳ Ｐゴシック" pitchFamily="34" charset="-128"/>
              </a:rPr>
            </a:br>
            <a:r>
              <a:rPr altLang="en-US" sz="3600" smtClean="0">
                <a:ea typeface="ＭＳ Ｐゴシック" pitchFamily="34" charset="-128"/>
              </a:rPr>
              <a:t/>
            </a:r>
            <a:br>
              <a:rPr altLang="en-US" sz="3600" smtClean="0">
                <a:ea typeface="ＭＳ Ｐゴシック" pitchFamily="34" charset="-128"/>
              </a:rPr>
            </a:br>
            <a:r>
              <a:rPr altLang="en-US" sz="3600" smtClean="0">
                <a:ea typeface="ＭＳ Ｐゴシック" pitchFamily="34" charset="-128"/>
              </a:rPr>
              <a:t>Department of Materials Science and Engineering</a:t>
            </a:r>
            <a:br>
              <a:rPr altLang="en-US" sz="3600" smtClean="0">
                <a:ea typeface="ＭＳ Ｐゴシック" pitchFamily="34" charset="-128"/>
              </a:rPr>
            </a:br>
            <a:endParaRPr altLang="en-US" sz="2400" smtClean="0">
              <a:ea typeface="ＭＳ Ｐゴシック" pitchFamily="34" charset="-128"/>
            </a:endParaRPr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2484438" y="4005263"/>
            <a:ext cx="5580062" cy="10810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BE" altLang="en-US" smtClean="0">
                <a:ea typeface="ＭＳ Ｐゴシック" pitchFamily="34" charset="-128"/>
              </a:rPr>
              <a:t>Prof. Ilan Goldfarb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981075"/>
            <a:ext cx="1747838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ea typeface="ＭＳ Ｐゴシック" pitchFamily="34" charset="-128"/>
              </a:rPr>
              <a:t>Local project team</a:t>
            </a:r>
          </a:p>
        </p:txBody>
      </p:sp>
      <p:pic>
        <p:nvPicPr>
          <p:cNvPr id="23554" name="Picture 5" descr="TAU_8652_ריכטר_selec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3676650"/>
            <a:ext cx="16446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TAU_8423_גולדפארב_selec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3670300"/>
            <a:ext cx="16446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 descr="TAU_8428_אוסוולדו_selec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3679825"/>
            <a:ext cx="16446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Ariel Isma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0" b="17125"/>
          <a:stretch>
            <a:fillRect/>
          </a:stretch>
        </p:blipFill>
        <p:spPr bwMode="auto">
          <a:xfrm>
            <a:off x="7239000" y="3683000"/>
            <a:ext cx="164465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 descr="Noam Elia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15"/>
          <a:stretch>
            <a:fillRect/>
          </a:stretch>
        </p:blipFill>
        <p:spPr bwMode="auto">
          <a:xfrm>
            <a:off x="119063" y="3659188"/>
            <a:ext cx="16446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273050" y="3313113"/>
            <a:ext cx="135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/>
              <a:t>Noam Eliaz</a:t>
            </a:r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7356475" y="3306763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/>
              <a:t>Ariel Ismach</a:t>
            </a:r>
          </a:p>
        </p:txBody>
      </p:sp>
      <p:sp>
        <p:nvSpPr>
          <p:cNvPr id="23561" name="Text Box 12"/>
          <p:cNvSpPr txBox="1">
            <a:spLocks noChangeArrowheads="1"/>
          </p:cNvSpPr>
          <p:nvPr/>
        </p:nvSpPr>
        <p:spPr bwMode="auto">
          <a:xfrm>
            <a:off x="5222875" y="3297238"/>
            <a:ext cx="197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/>
              <a:t>Oswaldo Dieguez</a:t>
            </a:r>
          </a:p>
        </p:txBody>
      </p:sp>
      <p:sp>
        <p:nvSpPr>
          <p:cNvPr id="23562" name="Text Box 13"/>
          <p:cNvSpPr txBox="1">
            <a:spLocks noChangeArrowheads="1"/>
          </p:cNvSpPr>
          <p:nvPr/>
        </p:nvSpPr>
        <p:spPr bwMode="auto">
          <a:xfrm>
            <a:off x="3465513" y="329723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/>
              <a:t>Shachar Richter</a:t>
            </a:r>
          </a:p>
        </p:txBody>
      </p:sp>
      <p:sp>
        <p:nvSpPr>
          <p:cNvPr id="23563" name="Text Box 14"/>
          <p:cNvSpPr txBox="1">
            <a:spLocks noChangeArrowheads="1"/>
          </p:cNvSpPr>
          <p:nvPr/>
        </p:nvSpPr>
        <p:spPr bwMode="auto">
          <a:xfrm>
            <a:off x="1905000" y="3302000"/>
            <a:ext cx="149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/>
              <a:t>Ilan Goldfarb</a:t>
            </a:r>
          </a:p>
        </p:txBody>
      </p:sp>
      <p:pic>
        <p:nvPicPr>
          <p:cNvPr id="23564" name="Picture 15" descr="TAULOGO_BL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6399213"/>
            <a:ext cx="31686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ea typeface="ＭＳ Ｐゴシック" pitchFamily="34" charset="-128"/>
              </a:rPr>
              <a:t>Contacts</a:t>
            </a:r>
          </a:p>
        </p:txBody>
      </p:sp>
      <p:pic>
        <p:nvPicPr>
          <p:cNvPr id="25602" name="Picture 5" descr="TAULOGO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6399213"/>
            <a:ext cx="31686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107950" y="2076450"/>
            <a:ext cx="417671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33CC"/>
                </a:solidFill>
              </a:rPr>
              <a:t>Prof. Noam Eliaz</a:t>
            </a:r>
          </a:p>
          <a:p>
            <a:pPr eaLnBrk="1" hangingPunct="1"/>
            <a:r>
              <a:rPr lang="en-US" altLang="en-US" sz="2000" b="1">
                <a:solidFill>
                  <a:srgbClr val="0033CC"/>
                </a:solidFill>
              </a:rPr>
              <a:t>Chair, Department of Materials Science and Engineering</a:t>
            </a:r>
          </a:p>
          <a:p>
            <a:pPr eaLnBrk="1" hangingPunct="1"/>
            <a:r>
              <a:rPr lang="en-US" altLang="en-US" sz="2000" b="1">
                <a:solidFill>
                  <a:srgbClr val="0033CC"/>
                </a:solidFill>
              </a:rPr>
              <a:t>Tel Aviv University</a:t>
            </a:r>
          </a:p>
          <a:p>
            <a:pPr eaLnBrk="1" hangingPunct="1"/>
            <a:r>
              <a:rPr lang="en-US" altLang="en-US" sz="2000" b="1">
                <a:solidFill>
                  <a:srgbClr val="0033CC"/>
                </a:solidFill>
              </a:rPr>
              <a:t>Ramat Aviv, Tel Aviv 6997801</a:t>
            </a:r>
          </a:p>
          <a:p>
            <a:pPr eaLnBrk="1" hangingPunct="1"/>
            <a:r>
              <a:rPr lang="en-US" altLang="en-US" sz="2000" b="1">
                <a:solidFill>
                  <a:srgbClr val="0033CC"/>
                </a:solidFill>
              </a:rPr>
              <a:t>Israel</a:t>
            </a:r>
          </a:p>
          <a:p>
            <a:pPr eaLnBrk="1" hangingPunct="1"/>
            <a:r>
              <a:rPr lang="en-US" altLang="en-US" sz="2000" b="1">
                <a:solidFill>
                  <a:srgbClr val="0033CC"/>
                </a:solidFill>
              </a:rPr>
              <a:t>Tel: +972-3-640-7384</a:t>
            </a:r>
          </a:p>
          <a:p>
            <a:pPr eaLnBrk="1" hangingPunct="1"/>
            <a:r>
              <a:rPr lang="en-US" altLang="en-US" sz="2000" b="1">
                <a:solidFill>
                  <a:srgbClr val="0033CC"/>
                </a:solidFill>
              </a:rPr>
              <a:t>Fax: +972-3-640-6648</a:t>
            </a:r>
          </a:p>
          <a:p>
            <a:pPr eaLnBrk="1" hangingPunct="1"/>
            <a:r>
              <a:rPr lang="en-US" altLang="en-US" sz="2000" b="1">
                <a:solidFill>
                  <a:srgbClr val="0033CC"/>
                </a:solidFill>
              </a:rPr>
              <a:t>E-mail: neliaz@eng.tau.ac.il</a:t>
            </a: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4211638" y="2073275"/>
            <a:ext cx="493236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33CC"/>
                </a:solidFill>
              </a:rPr>
              <a:t>Mr. Jack Barokas</a:t>
            </a:r>
          </a:p>
          <a:p>
            <a:pPr eaLnBrk="1" hangingPunct="1"/>
            <a:r>
              <a:rPr lang="en-US" altLang="en-US" sz="2000" b="1">
                <a:solidFill>
                  <a:srgbClr val="0033CC"/>
                </a:solidFill>
              </a:rPr>
              <a:t>Educational Digital Media Applications</a:t>
            </a:r>
          </a:p>
          <a:p>
            <a:pPr eaLnBrk="1" hangingPunct="1"/>
            <a:r>
              <a:rPr lang="en-US" altLang="en-US" sz="2000" b="1">
                <a:solidFill>
                  <a:srgbClr val="0033CC"/>
                </a:solidFill>
              </a:rPr>
              <a:t>Computing Division</a:t>
            </a:r>
          </a:p>
          <a:p>
            <a:pPr eaLnBrk="1" hangingPunct="1"/>
            <a:r>
              <a:rPr lang="en-US" altLang="en-US" sz="2000" b="1">
                <a:solidFill>
                  <a:srgbClr val="0033CC"/>
                </a:solidFill>
              </a:rPr>
              <a:t>Tel Aviv University</a:t>
            </a:r>
          </a:p>
          <a:p>
            <a:pPr eaLnBrk="1" hangingPunct="1"/>
            <a:r>
              <a:rPr lang="en-US" altLang="en-US" sz="2000" b="1">
                <a:solidFill>
                  <a:srgbClr val="0033CC"/>
                </a:solidFill>
              </a:rPr>
              <a:t>Ramat Aviv, Tel Aviv 6997801</a:t>
            </a:r>
          </a:p>
          <a:p>
            <a:pPr eaLnBrk="1" hangingPunct="1"/>
            <a:r>
              <a:rPr lang="en-US" altLang="en-US" sz="2000" b="1">
                <a:solidFill>
                  <a:srgbClr val="0033CC"/>
                </a:solidFill>
              </a:rPr>
              <a:t>Israel</a:t>
            </a:r>
          </a:p>
          <a:p>
            <a:pPr eaLnBrk="1" hangingPunct="1"/>
            <a:r>
              <a:rPr lang="en-US" altLang="en-US" sz="2000" b="1">
                <a:solidFill>
                  <a:srgbClr val="0033CC"/>
                </a:solidFill>
              </a:rPr>
              <a:t>Tel: +972-3-640-7848</a:t>
            </a:r>
          </a:p>
          <a:p>
            <a:pPr eaLnBrk="1" hangingPunct="1"/>
            <a:r>
              <a:rPr lang="en-US" altLang="en-US" sz="2000" b="1">
                <a:solidFill>
                  <a:srgbClr val="0033CC"/>
                </a:solidFill>
              </a:rPr>
              <a:t>Cell: +972-52-244-3288</a:t>
            </a:r>
          </a:p>
          <a:p>
            <a:pPr eaLnBrk="1" hangingPunct="1"/>
            <a:r>
              <a:rPr lang="en-US" altLang="en-US" sz="2000" b="1">
                <a:solidFill>
                  <a:srgbClr val="0033CC"/>
                </a:solidFill>
              </a:rPr>
              <a:t>E-mail: JackB@tauex.tau.ac.il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/>
          </p:cNvSpPr>
          <p:nvPr/>
        </p:nvSpPr>
        <p:spPr bwMode="auto">
          <a:xfrm>
            <a:off x="1979613" y="115888"/>
            <a:ext cx="50403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TAU: Facts and Figures</a:t>
            </a:r>
            <a:endParaRPr lang="he-IL" altLang="en-US" sz="360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7" name="מלבן 2"/>
          <p:cNvSpPr>
            <a:spLocks noChangeArrowheads="1"/>
          </p:cNvSpPr>
          <p:nvPr/>
        </p:nvSpPr>
        <p:spPr bwMode="auto">
          <a:xfrm>
            <a:off x="250825" y="882650"/>
            <a:ext cx="2646363" cy="1577975"/>
          </a:xfrm>
          <a:prstGeom prst="rect">
            <a:avLst/>
          </a:prstGeom>
          <a:solidFill>
            <a:schemeClr val="accent1">
              <a:alpha val="74901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8000" rIns="18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5400" b="1">
                <a:solidFill>
                  <a:schemeClr val="bg1"/>
                </a:solidFill>
              </a:rPr>
              <a:t>1956</a:t>
            </a:r>
            <a:r>
              <a:rPr lang="en-US" altLang="en-US" sz="2800" b="1">
                <a:solidFill>
                  <a:schemeClr val="bg1"/>
                </a:solidFill>
              </a:rPr>
              <a:t/>
            </a:r>
            <a:br>
              <a:rPr lang="en-US" altLang="en-US" sz="2800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established</a:t>
            </a:r>
            <a:endParaRPr lang="he-IL" altLang="en-US" sz="2800" b="1">
              <a:solidFill>
                <a:schemeClr val="bg1"/>
              </a:solidFill>
            </a:endParaRPr>
          </a:p>
        </p:txBody>
      </p:sp>
      <p:sp>
        <p:nvSpPr>
          <p:cNvPr id="6151" name="מלבן 6"/>
          <p:cNvSpPr>
            <a:spLocks noChangeArrowheads="1"/>
          </p:cNvSpPr>
          <p:nvPr/>
        </p:nvSpPr>
        <p:spPr bwMode="auto">
          <a:xfrm>
            <a:off x="6116638" y="884238"/>
            <a:ext cx="2644775" cy="1574800"/>
          </a:xfrm>
          <a:prstGeom prst="rect">
            <a:avLst/>
          </a:prstGeom>
          <a:solidFill>
            <a:schemeClr val="accent1">
              <a:alpha val="74901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8000" rIns="18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he-IL" altLang="en-US" sz="5400" b="1">
                <a:solidFill>
                  <a:schemeClr val="bg1"/>
                </a:solidFill>
              </a:rPr>
              <a:t>30</a:t>
            </a:r>
            <a:r>
              <a:rPr lang="en-US" altLang="en-US" sz="5400" b="1">
                <a:solidFill>
                  <a:schemeClr val="bg1"/>
                </a:solidFill>
              </a:rPr>
              <a:t>,000</a:t>
            </a:r>
            <a:r>
              <a:rPr lang="en-US" altLang="en-US" sz="2800" b="1">
                <a:solidFill>
                  <a:schemeClr val="bg1"/>
                </a:solidFill>
              </a:rPr>
              <a:t/>
            </a:r>
            <a:br>
              <a:rPr lang="en-US" altLang="en-US" sz="2800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students</a:t>
            </a:r>
            <a:endParaRPr lang="he-IL" altLang="en-US" sz="2800" b="1">
              <a:solidFill>
                <a:schemeClr val="bg1"/>
              </a:solidFill>
            </a:endParaRPr>
          </a:p>
        </p:txBody>
      </p:sp>
      <p:sp>
        <p:nvSpPr>
          <p:cNvPr id="6152" name="מלבן 7"/>
          <p:cNvSpPr>
            <a:spLocks noChangeArrowheads="1"/>
          </p:cNvSpPr>
          <p:nvPr/>
        </p:nvSpPr>
        <p:spPr bwMode="auto">
          <a:xfrm>
            <a:off x="254000" y="2614613"/>
            <a:ext cx="2643188" cy="1576387"/>
          </a:xfrm>
          <a:prstGeom prst="rect">
            <a:avLst/>
          </a:prstGeom>
          <a:solidFill>
            <a:schemeClr val="accent1">
              <a:alpha val="74901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8000" rIns="18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he-IL" altLang="en-US" sz="5400" b="1">
                <a:solidFill>
                  <a:schemeClr val="bg1"/>
                </a:solidFill>
              </a:rPr>
              <a:t>9</a:t>
            </a:r>
            <a:r>
              <a:rPr lang="en-US" altLang="en-US" sz="2800" b="1">
                <a:solidFill>
                  <a:schemeClr val="bg1"/>
                </a:solidFill>
              </a:rPr>
              <a:t/>
            </a:r>
            <a:br>
              <a:rPr lang="en-US" altLang="en-US" sz="2800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faculties</a:t>
            </a:r>
            <a:endParaRPr lang="he-IL" altLang="en-US" sz="2800" b="1">
              <a:solidFill>
                <a:schemeClr val="bg1"/>
              </a:solidFill>
            </a:endParaRPr>
          </a:p>
        </p:txBody>
      </p:sp>
      <p:sp>
        <p:nvSpPr>
          <p:cNvPr id="6153" name="מלבן 8"/>
          <p:cNvSpPr>
            <a:spLocks noChangeArrowheads="1"/>
          </p:cNvSpPr>
          <p:nvPr/>
        </p:nvSpPr>
        <p:spPr bwMode="auto">
          <a:xfrm>
            <a:off x="3127375" y="2603500"/>
            <a:ext cx="2644775" cy="1576388"/>
          </a:xfrm>
          <a:prstGeom prst="rect">
            <a:avLst/>
          </a:prstGeom>
          <a:solidFill>
            <a:schemeClr val="accent1">
              <a:alpha val="74901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8000" rIns="18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5400" b="1">
                <a:solidFill>
                  <a:schemeClr val="bg1"/>
                </a:solidFill>
              </a:rPr>
              <a:t>100</a:t>
            </a:r>
            <a:r>
              <a:rPr lang="en-US" altLang="en-US" sz="2800" b="1">
                <a:solidFill>
                  <a:schemeClr val="bg1"/>
                </a:solidFill>
              </a:rPr>
              <a:t/>
            </a:r>
            <a:br>
              <a:rPr lang="en-US" altLang="en-US" sz="2800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departments</a:t>
            </a:r>
            <a:endParaRPr lang="he-IL" altLang="en-US" sz="2800" b="1">
              <a:solidFill>
                <a:schemeClr val="bg1"/>
              </a:solidFill>
            </a:endParaRPr>
          </a:p>
        </p:txBody>
      </p:sp>
      <p:sp>
        <p:nvSpPr>
          <p:cNvPr id="6162" name="מלבן 17"/>
          <p:cNvSpPr>
            <a:spLocks noChangeArrowheads="1"/>
          </p:cNvSpPr>
          <p:nvPr/>
        </p:nvSpPr>
        <p:spPr bwMode="auto">
          <a:xfrm>
            <a:off x="3130550" y="903288"/>
            <a:ext cx="2643188" cy="1574800"/>
          </a:xfrm>
          <a:prstGeom prst="rect">
            <a:avLst/>
          </a:prstGeom>
          <a:solidFill>
            <a:schemeClr val="accent1">
              <a:alpha val="74901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8000" rIns="18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5400" b="1">
                <a:solidFill>
                  <a:schemeClr val="bg1"/>
                </a:solidFill>
              </a:rPr>
              <a:t>1,032</a:t>
            </a:r>
            <a:br>
              <a:rPr lang="en-US" altLang="en-US" sz="5400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academic faculty</a:t>
            </a:r>
            <a:endParaRPr lang="he-IL" altLang="en-US" b="1">
              <a:solidFill>
                <a:schemeClr val="bg1"/>
              </a:solidFill>
            </a:endParaRPr>
          </a:p>
        </p:txBody>
      </p:sp>
      <p:sp>
        <p:nvSpPr>
          <p:cNvPr id="19" name="מלבן 4"/>
          <p:cNvSpPr>
            <a:spLocks noChangeArrowheads="1"/>
          </p:cNvSpPr>
          <p:nvPr/>
        </p:nvSpPr>
        <p:spPr bwMode="auto">
          <a:xfrm>
            <a:off x="6111875" y="2603500"/>
            <a:ext cx="2643188" cy="1576388"/>
          </a:xfrm>
          <a:prstGeom prst="rect">
            <a:avLst/>
          </a:prstGeom>
          <a:solidFill>
            <a:schemeClr val="accent1">
              <a:alpha val="74901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8000" rIns="18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5400" b="1">
                <a:solidFill>
                  <a:schemeClr val="bg1"/>
                </a:solidFill>
              </a:rPr>
              <a:t>130</a:t>
            </a:r>
            <a:br>
              <a:rPr lang="en-US" altLang="en-US" sz="5400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research centers</a:t>
            </a:r>
            <a:endParaRPr lang="he-IL" altLang="en-US" b="1">
              <a:solidFill>
                <a:schemeClr val="bg1"/>
              </a:solidFill>
            </a:endParaRPr>
          </a:p>
        </p:txBody>
      </p:sp>
      <p:sp>
        <p:nvSpPr>
          <p:cNvPr id="22" name="מלבן 7"/>
          <p:cNvSpPr>
            <a:spLocks noChangeArrowheads="1"/>
          </p:cNvSpPr>
          <p:nvPr/>
        </p:nvSpPr>
        <p:spPr bwMode="auto">
          <a:xfrm>
            <a:off x="250825" y="4335463"/>
            <a:ext cx="2643188" cy="1576387"/>
          </a:xfrm>
          <a:prstGeom prst="rect">
            <a:avLst/>
          </a:prstGeom>
          <a:solidFill>
            <a:schemeClr val="accent1">
              <a:alpha val="74901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8000" rIns="18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he-IL" altLang="en-US" sz="5400" b="1">
                <a:solidFill>
                  <a:schemeClr val="bg1"/>
                </a:solidFill>
              </a:rPr>
              <a:t>17</a:t>
            </a:r>
            <a:r>
              <a:rPr lang="en-US" altLang="en-US" sz="2800" b="1">
                <a:solidFill>
                  <a:schemeClr val="bg1"/>
                </a:solidFill>
              </a:rPr>
              <a:t/>
            </a:r>
            <a:br>
              <a:rPr lang="en-US" altLang="en-US" sz="2800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affiliated hospitals</a:t>
            </a:r>
            <a:endParaRPr lang="he-IL" altLang="en-US" sz="2800" b="1">
              <a:solidFill>
                <a:schemeClr val="bg1"/>
              </a:solidFill>
            </a:endParaRPr>
          </a:p>
        </p:txBody>
      </p:sp>
      <p:sp>
        <p:nvSpPr>
          <p:cNvPr id="23" name="מלבן 8"/>
          <p:cNvSpPr>
            <a:spLocks noChangeArrowheads="1"/>
          </p:cNvSpPr>
          <p:nvPr/>
        </p:nvSpPr>
        <p:spPr bwMode="auto">
          <a:xfrm>
            <a:off x="6111875" y="4338638"/>
            <a:ext cx="2643188" cy="1576387"/>
          </a:xfrm>
          <a:prstGeom prst="rect">
            <a:avLst/>
          </a:prstGeom>
          <a:solidFill>
            <a:schemeClr val="accent1">
              <a:alpha val="74901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8000" rIns="18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5400" b="1">
                <a:solidFill>
                  <a:schemeClr val="bg1"/>
                </a:solidFill>
              </a:rPr>
              <a:t>6,600</a:t>
            </a:r>
            <a:r>
              <a:rPr lang="en-US" altLang="en-US" sz="2800" b="1">
                <a:solidFill>
                  <a:schemeClr val="bg1"/>
                </a:solidFill>
              </a:rPr>
              <a:t/>
            </a:r>
            <a:br>
              <a:rPr lang="en-US" altLang="en-US" sz="2800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acres</a:t>
            </a:r>
            <a:endParaRPr lang="he-IL" altLang="en-US" sz="2800" b="1">
              <a:solidFill>
                <a:schemeClr val="bg1"/>
              </a:solidFill>
            </a:endParaRPr>
          </a:p>
        </p:txBody>
      </p:sp>
      <p:sp>
        <p:nvSpPr>
          <p:cNvPr id="24" name="מלבן 4"/>
          <p:cNvSpPr>
            <a:spLocks noChangeArrowheads="1"/>
          </p:cNvSpPr>
          <p:nvPr/>
        </p:nvSpPr>
        <p:spPr bwMode="auto">
          <a:xfrm>
            <a:off x="3127375" y="4335463"/>
            <a:ext cx="2644775" cy="1576387"/>
          </a:xfrm>
          <a:prstGeom prst="rect">
            <a:avLst/>
          </a:prstGeom>
          <a:solidFill>
            <a:schemeClr val="accent1">
              <a:alpha val="74901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8000" rIns="18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5400" b="1">
                <a:solidFill>
                  <a:schemeClr val="bg1"/>
                </a:solidFill>
              </a:rPr>
              <a:t>210</a:t>
            </a:r>
            <a:br>
              <a:rPr lang="en-US" altLang="en-US" sz="5400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chairs</a:t>
            </a:r>
            <a:endParaRPr lang="he-IL" altLang="en-US" b="1">
              <a:solidFill>
                <a:schemeClr val="bg1"/>
              </a:solidFill>
            </a:endParaRPr>
          </a:p>
        </p:txBody>
      </p:sp>
      <p:pic>
        <p:nvPicPr>
          <p:cNvPr id="7179" name="Picture 15" descr="TAULOGO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7225" y="6399213"/>
            <a:ext cx="31686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1" grpId="0" animBg="1"/>
      <p:bldP spid="6152" grpId="0" animBg="1"/>
      <p:bldP spid="6153" grpId="0" animBg="1"/>
      <p:bldP spid="6162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el 1"/>
          <p:cNvSpPr>
            <a:spLocks noGrp="1"/>
          </p:cNvSpPr>
          <p:nvPr>
            <p:ph type="title"/>
          </p:nvPr>
        </p:nvSpPr>
        <p:spPr>
          <a:xfrm>
            <a:off x="1979613" y="115888"/>
            <a:ext cx="4248150" cy="900112"/>
          </a:xfrm>
        </p:spPr>
        <p:txBody>
          <a:bodyPr/>
          <a:lstStyle/>
          <a:p>
            <a:pPr eaLnBrk="1" hangingPunct="1"/>
            <a:r>
              <a:rPr lang="en-GB" altLang="en-US" smtClean="0">
                <a:ea typeface="ＭＳ Ｐゴシック" pitchFamily="34" charset="-128"/>
              </a:rPr>
              <a:t>TAU structure</a:t>
            </a:r>
          </a:p>
        </p:txBody>
      </p:sp>
      <p:sp>
        <p:nvSpPr>
          <p:cNvPr id="6147" name="מלבן 2"/>
          <p:cNvSpPr>
            <a:spLocks noChangeArrowheads="1"/>
          </p:cNvSpPr>
          <p:nvPr/>
        </p:nvSpPr>
        <p:spPr bwMode="auto">
          <a:xfrm>
            <a:off x="309563" y="1189038"/>
            <a:ext cx="2646362" cy="1577975"/>
          </a:xfrm>
          <a:prstGeom prst="rect">
            <a:avLst/>
          </a:prstGeom>
          <a:solidFill>
            <a:schemeClr val="accent1">
              <a:alpha val="74901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8000" rIns="18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5400" b="1">
                <a:solidFill>
                  <a:schemeClr val="bg1"/>
                </a:solidFill>
              </a:rPr>
              <a:t>1956</a:t>
            </a:r>
            <a:r>
              <a:rPr lang="en-US" altLang="en-US" sz="2800" b="1">
                <a:solidFill>
                  <a:schemeClr val="bg1"/>
                </a:solidFill>
              </a:rPr>
              <a:t/>
            </a:r>
            <a:br>
              <a:rPr lang="en-US" altLang="en-US" sz="2800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established</a:t>
            </a:r>
            <a:endParaRPr lang="he-IL" altLang="en-US" sz="2800" b="1">
              <a:solidFill>
                <a:schemeClr val="bg1"/>
              </a:solidFill>
            </a:endParaRPr>
          </a:p>
        </p:txBody>
      </p:sp>
      <p:sp>
        <p:nvSpPr>
          <p:cNvPr id="6151" name="מלבן 6"/>
          <p:cNvSpPr>
            <a:spLocks noChangeArrowheads="1"/>
          </p:cNvSpPr>
          <p:nvPr/>
        </p:nvSpPr>
        <p:spPr bwMode="auto">
          <a:xfrm>
            <a:off x="6175375" y="1190625"/>
            <a:ext cx="2644775" cy="1574800"/>
          </a:xfrm>
          <a:prstGeom prst="rect">
            <a:avLst/>
          </a:prstGeom>
          <a:solidFill>
            <a:schemeClr val="tx1">
              <a:alpha val="74901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8000" rIns="18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he-IL" altLang="en-US" sz="5400" b="1">
                <a:solidFill>
                  <a:schemeClr val="bg1"/>
                </a:solidFill>
              </a:rPr>
              <a:t>30</a:t>
            </a:r>
            <a:r>
              <a:rPr lang="en-US" altLang="en-US" sz="5400" b="1">
                <a:solidFill>
                  <a:schemeClr val="bg1"/>
                </a:solidFill>
              </a:rPr>
              <a:t>,000</a:t>
            </a:r>
            <a:r>
              <a:rPr lang="en-US" altLang="en-US" sz="2800" b="1">
                <a:solidFill>
                  <a:schemeClr val="bg1"/>
                </a:solidFill>
              </a:rPr>
              <a:t/>
            </a:r>
            <a:br>
              <a:rPr lang="en-US" altLang="en-US" sz="2800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students</a:t>
            </a:r>
            <a:endParaRPr lang="he-IL" altLang="en-US" sz="2800" b="1">
              <a:solidFill>
                <a:schemeClr val="bg1"/>
              </a:solidFill>
            </a:endParaRPr>
          </a:p>
        </p:txBody>
      </p:sp>
      <p:sp>
        <p:nvSpPr>
          <p:cNvPr id="6153" name="מלבן 8"/>
          <p:cNvSpPr>
            <a:spLocks noChangeArrowheads="1"/>
          </p:cNvSpPr>
          <p:nvPr/>
        </p:nvSpPr>
        <p:spPr bwMode="auto">
          <a:xfrm>
            <a:off x="3186113" y="2909888"/>
            <a:ext cx="2644775" cy="1576387"/>
          </a:xfrm>
          <a:prstGeom prst="rect">
            <a:avLst/>
          </a:prstGeom>
          <a:solidFill>
            <a:schemeClr val="tx1">
              <a:alpha val="74901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8000" rIns="18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5400" b="1">
                <a:solidFill>
                  <a:schemeClr val="bg1"/>
                </a:solidFill>
              </a:rPr>
              <a:t>100</a:t>
            </a:r>
            <a:r>
              <a:rPr lang="en-US" altLang="en-US" sz="2800" b="1">
                <a:solidFill>
                  <a:schemeClr val="bg1"/>
                </a:solidFill>
              </a:rPr>
              <a:t/>
            </a:r>
            <a:br>
              <a:rPr lang="en-US" altLang="en-US" sz="2800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departments</a:t>
            </a:r>
            <a:endParaRPr lang="he-IL" altLang="en-US" sz="2800" b="1">
              <a:solidFill>
                <a:schemeClr val="bg1"/>
              </a:solidFill>
            </a:endParaRPr>
          </a:p>
        </p:txBody>
      </p:sp>
      <p:sp>
        <p:nvSpPr>
          <p:cNvPr id="6162" name="מלבן 17"/>
          <p:cNvSpPr>
            <a:spLocks noChangeArrowheads="1"/>
          </p:cNvSpPr>
          <p:nvPr/>
        </p:nvSpPr>
        <p:spPr bwMode="auto">
          <a:xfrm>
            <a:off x="3189288" y="1209675"/>
            <a:ext cx="2643187" cy="1574800"/>
          </a:xfrm>
          <a:prstGeom prst="rect">
            <a:avLst/>
          </a:prstGeom>
          <a:solidFill>
            <a:schemeClr val="tx1">
              <a:alpha val="74901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8000" rIns="18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5400" b="1">
                <a:solidFill>
                  <a:schemeClr val="bg1"/>
                </a:solidFill>
              </a:rPr>
              <a:t>1,000</a:t>
            </a:r>
            <a:br>
              <a:rPr lang="en-US" altLang="en-US" sz="5400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academic faculty</a:t>
            </a:r>
            <a:endParaRPr lang="he-IL" altLang="en-US" b="1">
              <a:solidFill>
                <a:schemeClr val="bg1"/>
              </a:solidFill>
            </a:endParaRPr>
          </a:p>
        </p:txBody>
      </p:sp>
      <p:sp>
        <p:nvSpPr>
          <p:cNvPr id="19" name="מלבן 4"/>
          <p:cNvSpPr>
            <a:spLocks noChangeArrowheads="1"/>
          </p:cNvSpPr>
          <p:nvPr/>
        </p:nvSpPr>
        <p:spPr bwMode="auto">
          <a:xfrm>
            <a:off x="6170613" y="2909888"/>
            <a:ext cx="2643187" cy="1576387"/>
          </a:xfrm>
          <a:prstGeom prst="rect">
            <a:avLst/>
          </a:prstGeom>
          <a:solidFill>
            <a:schemeClr val="tx1">
              <a:alpha val="74901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8000" rIns="18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5400" b="1">
                <a:solidFill>
                  <a:schemeClr val="bg1"/>
                </a:solidFill>
              </a:rPr>
              <a:t>130</a:t>
            </a:r>
            <a:br>
              <a:rPr lang="en-US" altLang="en-US" sz="5400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research centers</a:t>
            </a:r>
            <a:endParaRPr lang="he-IL" altLang="en-US" b="1">
              <a:solidFill>
                <a:schemeClr val="bg1"/>
              </a:solidFill>
            </a:endParaRPr>
          </a:p>
        </p:txBody>
      </p:sp>
      <p:sp>
        <p:nvSpPr>
          <p:cNvPr id="22" name="מלבן 7"/>
          <p:cNvSpPr>
            <a:spLocks noChangeArrowheads="1"/>
          </p:cNvSpPr>
          <p:nvPr/>
        </p:nvSpPr>
        <p:spPr bwMode="auto">
          <a:xfrm>
            <a:off x="309563" y="4641850"/>
            <a:ext cx="2643187" cy="1576388"/>
          </a:xfrm>
          <a:prstGeom prst="rect">
            <a:avLst/>
          </a:prstGeom>
          <a:solidFill>
            <a:schemeClr val="accent1">
              <a:alpha val="74901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8000" rIns="18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he-IL" altLang="en-US" sz="5400" b="1">
                <a:solidFill>
                  <a:schemeClr val="bg1"/>
                </a:solidFill>
              </a:rPr>
              <a:t>17</a:t>
            </a:r>
            <a:r>
              <a:rPr lang="en-US" altLang="en-US" sz="2800" b="1">
                <a:solidFill>
                  <a:schemeClr val="bg1"/>
                </a:solidFill>
              </a:rPr>
              <a:t/>
            </a:r>
            <a:br>
              <a:rPr lang="en-US" altLang="en-US" sz="2800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affiliated hospitals</a:t>
            </a:r>
            <a:endParaRPr lang="he-IL" altLang="en-US" sz="2800" b="1">
              <a:solidFill>
                <a:schemeClr val="bg1"/>
              </a:solidFill>
            </a:endParaRPr>
          </a:p>
        </p:txBody>
      </p:sp>
      <p:sp>
        <p:nvSpPr>
          <p:cNvPr id="23" name="מלבן 8"/>
          <p:cNvSpPr>
            <a:spLocks noChangeArrowheads="1"/>
          </p:cNvSpPr>
          <p:nvPr/>
        </p:nvSpPr>
        <p:spPr bwMode="auto">
          <a:xfrm>
            <a:off x="6170613" y="4645025"/>
            <a:ext cx="2643187" cy="1576388"/>
          </a:xfrm>
          <a:prstGeom prst="rect">
            <a:avLst/>
          </a:prstGeom>
          <a:solidFill>
            <a:schemeClr val="tx1">
              <a:alpha val="74901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8000" rIns="18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5400" b="1">
                <a:solidFill>
                  <a:schemeClr val="bg1"/>
                </a:solidFill>
              </a:rPr>
              <a:t>8,000</a:t>
            </a:r>
            <a:r>
              <a:rPr lang="en-US" altLang="en-US" sz="2800" b="1">
                <a:solidFill>
                  <a:schemeClr val="bg1"/>
                </a:solidFill>
              </a:rPr>
              <a:t/>
            </a:r>
            <a:br>
              <a:rPr lang="en-US" altLang="en-US" sz="2800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acres</a:t>
            </a:r>
            <a:endParaRPr lang="he-IL" altLang="en-US" sz="2800" b="1">
              <a:solidFill>
                <a:schemeClr val="bg1"/>
              </a:solidFill>
            </a:endParaRPr>
          </a:p>
        </p:txBody>
      </p:sp>
      <p:sp>
        <p:nvSpPr>
          <p:cNvPr id="24" name="מלבן 4"/>
          <p:cNvSpPr>
            <a:spLocks noChangeArrowheads="1"/>
          </p:cNvSpPr>
          <p:nvPr/>
        </p:nvSpPr>
        <p:spPr bwMode="auto">
          <a:xfrm>
            <a:off x="3186113" y="4641850"/>
            <a:ext cx="2644775" cy="1576388"/>
          </a:xfrm>
          <a:prstGeom prst="rect">
            <a:avLst/>
          </a:prstGeom>
          <a:solidFill>
            <a:schemeClr val="tx1">
              <a:alpha val="74901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8000" rIns="18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5400" b="1">
                <a:solidFill>
                  <a:schemeClr val="bg1"/>
                </a:solidFill>
              </a:rPr>
              <a:t>210</a:t>
            </a:r>
            <a:br>
              <a:rPr lang="en-US" altLang="en-US" sz="5400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chairs</a:t>
            </a:r>
            <a:endParaRPr lang="he-IL" altLang="en-US" b="1">
              <a:solidFill>
                <a:schemeClr val="bg1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/>
        </p:nvGraphicFramePr>
        <p:xfrm>
          <a:off x="2955925" y="1209675"/>
          <a:ext cx="5864225" cy="5008563"/>
        </p:xfrm>
        <a:graphic>
          <a:graphicData uri="http://schemas.openxmlformats.org/drawingml/2006/table">
            <a:tbl>
              <a:tblPr rtl="1"/>
              <a:tblGrid>
                <a:gridCol w="1954212"/>
                <a:gridCol w="1955800"/>
                <a:gridCol w="1954213"/>
              </a:tblGrid>
              <a:tr h="1670050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SzPct val="110000"/>
                        <a:buFont typeface="Arial" pitchFamily="34" charset="0"/>
                        <a:defRPr sz="2000">
                          <a:solidFill>
                            <a:srgbClr val="00407A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575"/>
                        </a:spcBef>
                        <a:buSzPct val="75000"/>
                        <a:buFont typeface="Courier New" pitchFamily="49" charset="0"/>
                        <a:defRPr sz="20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SzPct val="80000"/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Exact</a:t>
                      </a:r>
                      <a:endParaRPr kumimoji="0" lang="he-IL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2060"/>
                        </a:gs>
                        <a:gs pos="96001">
                          <a:srgbClr val="B9BDF5"/>
                        </a:gs>
                        <a:gs pos="100000">
                          <a:srgbClr val="DDDF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SzPct val="110000"/>
                        <a:buFont typeface="Arial" pitchFamily="34" charset="0"/>
                        <a:defRPr sz="2000">
                          <a:solidFill>
                            <a:srgbClr val="00407A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575"/>
                        </a:spcBef>
                        <a:buSzPct val="75000"/>
                        <a:buFont typeface="Courier New" pitchFamily="49" charset="0"/>
                        <a:defRPr sz="20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SzPct val="80000"/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Life</a:t>
                      </a:r>
                      <a:endParaRPr kumimoji="0" lang="he-IL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2060"/>
                        </a:gs>
                        <a:gs pos="96001">
                          <a:srgbClr val="B9BDF5"/>
                        </a:gs>
                        <a:gs pos="100000">
                          <a:srgbClr val="DDDF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SzPct val="110000"/>
                        <a:buFont typeface="Arial" pitchFamily="34" charset="0"/>
                        <a:defRPr sz="2000">
                          <a:solidFill>
                            <a:srgbClr val="00407A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575"/>
                        </a:spcBef>
                        <a:buSzPct val="75000"/>
                        <a:buFont typeface="Courier New" pitchFamily="49" charset="0"/>
                        <a:defRPr sz="20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SzPct val="80000"/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Medicine</a:t>
                      </a:r>
                      <a:endParaRPr kumimoji="0" lang="he-IL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2060"/>
                        </a:gs>
                        <a:gs pos="96001">
                          <a:srgbClr val="B9BDF5"/>
                        </a:gs>
                        <a:gs pos="100000">
                          <a:srgbClr val="DDDFFA"/>
                        </a:gs>
                      </a:gsLst>
                      <a:lin ang="5400000"/>
                    </a:gradFill>
                  </a:tcPr>
                </a:tc>
              </a:tr>
              <a:tr h="1668463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SzPct val="110000"/>
                        <a:buFont typeface="Arial" pitchFamily="34" charset="0"/>
                        <a:defRPr sz="2000">
                          <a:solidFill>
                            <a:srgbClr val="00407A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575"/>
                        </a:spcBef>
                        <a:buSzPct val="75000"/>
                        <a:buFont typeface="Courier New" pitchFamily="49" charset="0"/>
                        <a:defRPr sz="20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SzPct val="80000"/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Arts</a:t>
                      </a:r>
                      <a:endParaRPr kumimoji="0" lang="he-IL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2060"/>
                        </a:gs>
                        <a:gs pos="96001">
                          <a:srgbClr val="B9BDF5"/>
                        </a:gs>
                        <a:gs pos="100000">
                          <a:srgbClr val="DDDF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SzPct val="110000"/>
                        <a:buFont typeface="Arial" pitchFamily="34" charset="0"/>
                        <a:defRPr sz="2000">
                          <a:solidFill>
                            <a:srgbClr val="00407A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575"/>
                        </a:spcBef>
                        <a:buSzPct val="75000"/>
                        <a:buFont typeface="Courier New" pitchFamily="49" charset="0"/>
                        <a:defRPr sz="20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SzPct val="80000"/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Humanities</a:t>
                      </a:r>
                      <a:endParaRPr kumimoji="0" lang="he-IL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2060"/>
                        </a:gs>
                        <a:gs pos="96001">
                          <a:srgbClr val="B9BDF5"/>
                        </a:gs>
                        <a:gs pos="100000">
                          <a:srgbClr val="DDDF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SzPct val="110000"/>
                        <a:buFont typeface="Arial" pitchFamily="34" charset="0"/>
                        <a:defRPr sz="2000">
                          <a:solidFill>
                            <a:srgbClr val="00407A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575"/>
                        </a:spcBef>
                        <a:buSzPct val="75000"/>
                        <a:buFont typeface="Courier New" pitchFamily="49" charset="0"/>
                        <a:defRPr sz="20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SzPct val="80000"/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Engineering</a:t>
                      </a:r>
                      <a:endParaRPr kumimoji="0" lang="he-IL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2060"/>
                        </a:gs>
                        <a:gs pos="96001">
                          <a:srgbClr val="B9BDF5"/>
                        </a:gs>
                        <a:gs pos="100000">
                          <a:srgbClr val="DDDFFA"/>
                        </a:gs>
                      </a:gsLst>
                      <a:lin ang="5400000"/>
                    </a:gradFill>
                  </a:tcPr>
                </a:tc>
              </a:tr>
              <a:tr h="1670050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SzPct val="110000"/>
                        <a:buFont typeface="Arial" pitchFamily="34" charset="0"/>
                        <a:defRPr sz="2000">
                          <a:solidFill>
                            <a:srgbClr val="00407A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575"/>
                        </a:spcBef>
                        <a:buSzPct val="75000"/>
                        <a:buFont typeface="Courier New" pitchFamily="49" charset="0"/>
                        <a:defRPr sz="20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SzPct val="80000"/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Law</a:t>
                      </a:r>
                      <a:endParaRPr kumimoji="0" lang="he-IL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2060"/>
                        </a:gs>
                        <a:gs pos="96001">
                          <a:srgbClr val="B9BDF5"/>
                        </a:gs>
                        <a:gs pos="100000">
                          <a:srgbClr val="DDDF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SzPct val="110000"/>
                        <a:buFont typeface="Arial" pitchFamily="34" charset="0"/>
                        <a:defRPr sz="2000">
                          <a:solidFill>
                            <a:srgbClr val="00407A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575"/>
                        </a:spcBef>
                        <a:buSzPct val="75000"/>
                        <a:buFont typeface="Courier New" pitchFamily="49" charset="0"/>
                        <a:defRPr sz="20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SzPct val="80000"/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Management</a:t>
                      </a:r>
                      <a:endParaRPr kumimoji="0" lang="he-IL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2060"/>
                        </a:gs>
                        <a:gs pos="96001">
                          <a:srgbClr val="B9BDF5"/>
                        </a:gs>
                        <a:gs pos="100000">
                          <a:srgbClr val="DDDF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SzPct val="110000"/>
                        <a:buFont typeface="Arial" pitchFamily="34" charset="0"/>
                        <a:defRPr sz="2000">
                          <a:solidFill>
                            <a:srgbClr val="00407A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ts val="575"/>
                        </a:spcBef>
                        <a:buSzPct val="75000"/>
                        <a:buFont typeface="Courier New" pitchFamily="49" charset="0"/>
                        <a:defRPr sz="20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SzPct val="80000"/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rgbClr val="00407A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4" charset="0"/>
                          <a:ea typeface="ＭＳ Ｐゴシック" pitchFamily="34" charset="-128"/>
                          <a:cs typeface="Arial" pitchFamily="34" charset="0"/>
                        </a:rPr>
                        <a:t>Social</a:t>
                      </a:r>
                      <a:endParaRPr kumimoji="0" lang="he-IL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Narrow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2060"/>
                        </a:gs>
                        <a:gs pos="96001">
                          <a:srgbClr val="B9BDF5"/>
                        </a:gs>
                        <a:gs pos="100000">
                          <a:srgbClr val="DDDFFA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5" name="מלבן 4"/>
          <p:cNvSpPr>
            <a:spLocks noChangeArrowheads="1"/>
          </p:cNvSpPr>
          <p:nvPr/>
        </p:nvSpPr>
        <p:spPr bwMode="auto">
          <a:xfrm>
            <a:off x="309563" y="2921000"/>
            <a:ext cx="2643187" cy="1576388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lIns="18000" rIns="18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endParaRPr lang="he-IL" altLang="en-US" sz="2000" b="1">
              <a:solidFill>
                <a:schemeClr val="bg1"/>
              </a:solidFill>
            </a:endParaRPr>
          </a:p>
        </p:txBody>
      </p:sp>
      <p:sp>
        <p:nvSpPr>
          <p:cNvPr id="16" name="מלבן 15"/>
          <p:cNvSpPr>
            <a:spLocks noChangeArrowheads="1"/>
          </p:cNvSpPr>
          <p:nvPr/>
        </p:nvSpPr>
        <p:spPr bwMode="auto">
          <a:xfrm>
            <a:off x="2955925" y="1247775"/>
            <a:ext cx="5864225" cy="4970463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8000" rIns="18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endParaRPr lang="he-IL" altLang="en-US" sz="2000" b="1">
              <a:solidFill>
                <a:schemeClr val="bg1"/>
              </a:solidFill>
            </a:endParaRPr>
          </a:p>
        </p:txBody>
      </p:sp>
      <p:pic>
        <p:nvPicPr>
          <p:cNvPr id="9246" name="Picture 34" descr="TAULOGO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7225" y="6399213"/>
            <a:ext cx="31686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מלבן 7"/>
          <p:cNvSpPr>
            <a:spLocks noChangeArrowheads="1"/>
          </p:cNvSpPr>
          <p:nvPr/>
        </p:nvSpPr>
        <p:spPr bwMode="auto">
          <a:xfrm>
            <a:off x="312738" y="2921000"/>
            <a:ext cx="2643187" cy="1576388"/>
          </a:xfrm>
          <a:prstGeom prst="rect">
            <a:avLst/>
          </a:prstGeom>
          <a:solidFill>
            <a:schemeClr val="accent1">
              <a:alpha val="74901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18000" rIns="18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he-IL" altLang="en-US" sz="5400" b="1">
                <a:solidFill>
                  <a:schemeClr val="bg1"/>
                </a:solidFill>
              </a:rPr>
              <a:t>9</a:t>
            </a:r>
            <a:r>
              <a:rPr lang="en-US" altLang="en-US" sz="2800" b="1">
                <a:solidFill>
                  <a:schemeClr val="bg1"/>
                </a:solidFill>
              </a:rPr>
              <a:t/>
            </a:r>
            <a:br>
              <a:rPr lang="en-US" altLang="en-US" sz="2800" b="1">
                <a:solidFill>
                  <a:schemeClr val="bg1"/>
                </a:solidFill>
              </a:rPr>
            </a:br>
            <a:r>
              <a:rPr lang="en-US" altLang="en-US" b="1">
                <a:solidFill>
                  <a:schemeClr val="bg1"/>
                </a:solidFill>
              </a:rPr>
              <a:t>faculties</a:t>
            </a:r>
            <a:endParaRPr lang="he-IL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1" grpId="0" animBg="1"/>
      <p:bldP spid="6153" grpId="0" animBg="1"/>
      <p:bldP spid="6162" grpId="0" animBg="1"/>
      <p:bldP spid="19" grpId="0" animBg="1"/>
      <p:bldP spid="22" grpId="0" animBg="1"/>
      <p:bldP spid="23" grpId="0" animBg="1"/>
      <p:bldP spid="24" grpId="0" animBg="1"/>
      <p:bldP spid="5" grpId="0" animBg="1"/>
      <p:bldP spid="16" grpId="0" animBg="1"/>
      <p:bldP spid="61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/>
          </p:cNvSpPr>
          <p:nvPr/>
        </p:nvSpPr>
        <p:spPr bwMode="auto">
          <a:xfrm>
            <a:off x="1692275" y="115888"/>
            <a:ext cx="59753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TAU: Academic standing</a:t>
            </a:r>
            <a:endParaRPr lang="he-IL" altLang="en-US" sz="360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11266" name="Picture 12" descr="TAULOGO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7225" y="6399213"/>
            <a:ext cx="31686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קבוצה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884238"/>
            <a:ext cx="8650287" cy="4870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59113" y="836613"/>
            <a:ext cx="281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folHlink"/>
                </a:solidFill>
                <a:latin typeface="Arial" charset="0"/>
                <a:ea typeface="ＭＳ Ｐゴシック" charset="0"/>
                <a:cs typeface="Arial" charset="0"/>
              </a:rPr>
              <a:t>Shanghai 2012: #101-150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059113" y="1117600"/>
            <a:ext cx="239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CC"/>
                </a:solidFill>
                <a:latin typeface="Arial" charset="0"/>
                <a:ea typeface="ＭＳ Ｐゴシック" charset="0"/>
                <a:cs typeface="Arial" charset="0"/>
              </a:rPr>
              <a:t>Times HE 2012: #158</a:t>
            </a:r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-36513" y="5805488"/>
            <a:ext cx="9432926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1963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Clr>
                <a:srgbClr val="17375E"/>
              </a:buClr>
              <a:buFont typeface="Arial" pitchFamily="34" charset="0"/>
              <a:buChar char="•"/>
            </a:pPr>
            <a:r>
              <a:rPr lang="en-US" altLang="en-US" sz="1800">
                <a:solidFill>
                  <a:srgbClr val="000000"/>
                </a:solidFill>
                <a:latin typeface="Century Gothic" pitchFamily="34" charset="0"/>
              </a:rPr>
              <a:t> Top ranking in many disciplines (</a:t>
            </a:r>
            <a:r>
              <a:rPr lang="en-US" altLang="en-US" sz="1800">
                <a:solidFill>
                  <a:srgbClr val="FF0000"/>
                </a:solidFill>
                <a:latin typeface="Century Gothic" pitchFamily="34" charset="0"/>
              </a:rPr>
              <a:t>Materials</a:t>
            </a:r>
            <a:r>
              <a:rPr lang="en-US" altLang="en-US" sz="1800">
                <a:solidFill>
                  <a:srgbClr val="000000"/>
                </a:solidFill>
                <a:latin typeface="Century Gothic" pitchFamily="34" charset="0"/>
              </a:rPr>
              <a:t>, Chemistry, CS, Nanosciences,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solidFill>
            <a:schemeClr val="tx1">
              <a:alpha val="0"/>
            </a:schemeClr>
          </a:solidFill>
        </p:spPr>
        <p:txBody>
          <a:bodyPr lIns="91440" tIns="45720" rIns="91440" bIns="45720" anchor="ctr"/>
          <a:lstStyle/>
          <a:p>
            <a:pPr algn="ctr"/>
            <a:r>
              <a:rPr lang="en-US" altLang="en-US" smtClean="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Taiwan Ranking 2012</a:t>
            </a:r>
            <a:endParaRPr lang="he-IL" altLang="en-US" smtClean="0">
              <a:solidFill>
                <a:srgbClr val="0033CC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82089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50" y="966788"/>
            <a:ext cx="817403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" y="2420938"/>
            <a:ext cx="8208963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>
            <a:spLocks noChangeArrowheads="1"/>
          </p:cNvSpPr>
          <p:nvPr/>
        </p:nvSpPr>
        <p:spPr bwMode="auto">
          <a:xfrm>
            <a:off x="539750" y="3933825"/>
            <a:ext cx="8208963" cy="358775"/>
          </a:xfrm>
          <a:prstGeom prst="rect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8000" rIns="180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endParaRPr lang="en-US" altLang="en-US" sz="2000" b="1">
              <a:solidFill>
                <a:schemeClr val="bg1"/>
              </a:solidFill>
            </a:endParaRPr>
          </a:p>
        </p:txBody>
      </p:sp>
      <p:pic>
        <p:nvPicPr>
          <p:cNvPr id="13318" name="Picture 12" descr="TAULOGO_BL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7225" y="6399213"/>
            <a:ext cx="31686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/>
          </p:cNvSpPr>
          <p:nvPr/>
        </p:nvSpPr>
        <p:spPr bwMode="auto">
          <a:xfrm>
            <a:off x="1692275" y="115888"/>
            <a:ext cx="59753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TAU International</a:t>
            </a:r>
            <a:endParaRPr lang="he-IL" altLang="en-US" sz="360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15362" name="Picture 3" descr="TAULOGO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7225" y="6399213"/>
            <a:ext cx="31686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771525"/>
            <a:ext cx="8856663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קבוצה 3"/>
          <p:cNvGrpSpPr/>
          <p:nvPr/>
        </p:nvGrpSpPr>
        <p:grpSpPr>
          <a:xfrm>
            <a:off x="251396" y="900770"/>
            <a:ext cx="8497068" cy="4832486"/>
            <a:chOff x="251396" y="900770"/>
            <a:chExt cx="8497068" cy="3237919"/>
          </a:xfrm>
          <a:solidFill>
            <a:schemeClr val="tx1">
              <a:alpha val="75000"/>
            </a:schemeClr>
          </a:solidFill>
        </p:grpSpPr>
        <p:sp>
          <p:nvSpPr>
            <p:cNvPr id="6148" name="מלבן 3"/>
            <p:cNvSpPr>
              <a:spLocks noChangeArrowheads="1"/>
            </p:cNvSpPr>
            <p:nvPr/>
          </p:nvSpPr>
          <p:spPr bwMode="auto">
            <a:xfrm>
              <a:off x="251396" y="900770"/>
              <a:ext cx="2643304" cy="1459279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lIns="18000" rIns="18000" anchor="ctr"/>
            <a:lstStyle/>
            <a:p>
              <a:pPr algn="ctr">
                <a:spcBef>
                  <a:spcPct val="30000"/>
                </a:spcBef>
                <a:defRPr/>
              </a:pPr>
              <a:r>
                <a:rPr lang="he-IL" sz="54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1,200 </a:t>
              </a:r>
              <a:r>
                <a:rPr lang="en-US" sz="28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/>
              </a:r>
              <a:br>
                <a:rPr lang="en-US" sz="28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int’l students</a:t>
              </a:r>
              <a:endParaRPr lang="he-IL" sz="2400" b="1" dirty="0">
                <a:solidFill>
                  <a:schemeClr val="bg1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6151" name="מלבן 6"/>
            <p:cNvSpPr>
              <a:spLocks noChangeArrowheads="1"/>
            </p:cNvSpPr>
            <p:nvPr/>
          </p:nvSpPr>
          <p:spPr bwMode="auto">
            <a:xfrm>
              <a:off x="3146030" y="2671987"/>
              <a:ext cx="2645384" cy="1457136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lIns="18000" rIns="18000" anchor="ctr"/>
            <a:lstStyle/>
            <a:p>
              <a:pPr algn="ctr">
                <a:spcBef>
                  <a:spcPct val="30000"/>
                </a:spcBef>
                <a:defRPr/>
              </a:pPr>
              <a:r>
                <a:rPr lang="en-US" sz="54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400</a:t>
              </a:r>
              <a:r>
                <a:rPr lang="en-US" sz="28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/>
              </a:r>
              <a:br>
                <a:rPr lang="en-US" sz="28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</a:br>
              <a:r>
                <a:rPr lang="en-US" sz="20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study abroad students</a:t>
              </a:r>
              <a:endParaRPr lang="he-IL" sz="2800" b="1" dirty="0">
                <a:solidFill>
                  <a:schemeClr val="bg1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6153" name="מלבן 8"/>
            <p:cNvSpPr>
              <a:spLocks noChangeArrowheads="1"/>
            </p:cNvSpPr>
            <p:nvPr/>
          </p:nvSpPr>
          <p:spPr bwMode="auto">
            <a:xfrm>
              <a:off x="6105160" y="2681553"/>
              <a:ext cx="2643304" cy="1457136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lIns="18000" rIns="18000" anchor="ctr"/>
            <a:lstStyle/>
            <a:p>
              <a:pPr algn="ctr">
                <a:spcBef>
                  <a:spcPct val="30000"/>
                </a:spcBef>
                <a:defRPr/>
              </a:pPr>
              <a:r>
                <a:rPr lang="en-US" sz="54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60</a:t>
              </a:r>
              <a:r>
                <a:rPr lang="en-US" sz="28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/>
              </a:r>
              <a:br>
                <a:rPr lang="en-US" sz="28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origin countries</a:t>
              </a:r>
              <a:endParaRPr lang="he-IL" sz="2800" b="1" dirty="0">
                <a:solidFill>
                  <a:schemeClr val="bg1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6162" name="מלבן 17"/>
            <p:cNvSpPr>
              <a:spLocks noChangeArrowheads="1"/>
            </p:cNvSpPr>
            <p:nvPr/>
          </p:nvSpPr>
          <p:spPr bwMode="auto">
            <a:xfrm>
              <a:off x="251396" y="2681553"/>
              <a:ext cx="2643304" cy="1457136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lIns="18000" rIns="18000" anchor="ctr"/>
            <a:lstStyle/>
            <a:p>
              <a:pPr algn="ctr">
                <a:spcBef>
                  <a:spcPct val="30000"/>
                </a:spcBef>
                <a:defRPr/>
              </a:pPr>
              <a:r>
                <a:rPr lang="en-US" sz="54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1</a:t>
              </a:r>
              <a:br>
                <a:rPr lang="en-US" sz="54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MD program</a:t>
              </a:r>
              <a:endParaRPr lang="he-IL" sz="2400" b="1" dirty="0">
                <a:solidFill>
                  <a:schemeClr val="bg1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21" name="מלבן 6"/>
            <p:cNvSpPr>
              <a:spLocks noChangeArrowheads="1"/>
            </p:cNvSpPr>
            <p:nvPr/>
          </p:nvSpPr>
          <p:spPr bwMode="auto">
            <a:xfrm>
              <a:off x="3146030" y="902913"/>
              <a:ext cx="2645384" cy="1457136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lIns="18000" rIns="18000" anchor="ctr"/>
            <a:lstStyle/>
            <a:p>
              <a:pPr algn="ctr">
                <a:spcBef>
                  <a:spcPct val="30000"/>
                </a:spcBef>
                <a:defRPr/>
              </a:pPr>
              <a:r>
                <a:rPr lang="en-US" sz="54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14</a:t>
              </a:r>
              <a:r>
                <a:rPr lang="en-US" sz="28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/>
              </a:r>
              <a:br>
                <a:rPr lang="en-US" sz="28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MA programs</a:t>
              </a:r>
              <a:endParaRPr lang="he-IL" sz="2800" b="1" dirty="0">
                <a:solidFill>
                  <a:schemeClr val="bg1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22" name="מלבן 6"/>
            <p:cNvSpPr>
              <a:spLocks noChangeArrowheads="1"/>
            </p:cNvSpPr>
            <p:nvPr/>
          </p:nvSpPr>
          <p:spPr bwMode="auto">
            <a:xfrm>
              <a:off x="6103080" y="902913"/>
              <a:ext cx="2645384" cy="1457136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lIns="18000" rIns="18000" anchor="ctr"/>
            <a:lstStyle/>
            <a:p>
              <a:pPr algn="ctr">
                <a:spcBef>
                  <a:spcPct val="30000"/>
                </a:spcBef>
                <a:defRPr/>
              </a:pPr>
              <a:r>
                <a:rPr lang="en-US" sz="54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2</a:t>
              </a:r>
              <a:r>
                <a:rPr lang="en-US" sz="28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/>
              </a:r>
              <a:br>
                <a:rPr lang="en-US" sz="28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ea typeface="+mn-ea"/>
                  <a:cs typeface="Arial" pitchFamily="34" charset="0"/>
                </a:rPr>
                <a:t>BA/BSc. programs</a:t>
              </a:r>
              <a:endParaRPr lang="he-IL" sz="2800" b="1" dirty="0">
                <a:solidFill>
                  <a:schemeClr val="bg1"/>
                </a:solidFill>
                <a:ea typeface="+mn-ea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20713"/>
          </a:xfrm>
          <a:solidFill>
            <a:srgbClr val="C0C0C0"/>
          </a:solidFill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000090"/>
                </a:solidFill>
                <a:latin typeface="Corbel" pitchFamily="34" charset="0"/>
                <a:ea typeface="ＭＳ Ｐゴシック" pitchFamily="34" charset="-128"/>
              </a:rPr>
              <a:t>Areal view of  TAU Campus</a:t>
            </a:r>
          </a:p>
        </p:txBody>
      </p:sp>
      <p:pic>
        <p:nvPicPr>
          <p:cNvPr id="17410" name="Picture 3" descr="תצלום אוויר - טייל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80513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 rot="-1162319">
            <a:off x="4859338" y="5300663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Science Promenade</a:t>
            </a:r>
          </a:p>
        </p:txBody>
      </p:sp>
      <p:sp>
        <p:nvSpPr>
          <p:cNvPr id="13317" name="Line 8"/>
          <p:cNvSpPr>
            <a:spLocks noChangeShapeType="1"/>
          </p:cNvSpPr>
          <p:nvPr/>
        </p:nvSpPr>
        <p:spPr bwMode="auto">
          <a:xfrm flipV="1">
            <a:off x="3924300" y="3068638"/>
            <a:ext cx="2160588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318" name="Line 9"/>
          <p:cNvSpPr>
            <a:spLocks noChangeShapeType="1"/>
          </p:cNvSpPr>
          <p:nvPr/>
        </p:nvSpPr>
        <p:spPr bwMode="auto">
          <a:xfrm>
            <a:off x="3924300" y="3716338"/>
            <a:ext cx="863600" cy="21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 flipV="1">
            <a:off x="684213" y="3933825"/>
            <a:ext cx="4103687" cy="9350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320" name="Line 11"/>
          <p:cNvSpPr>
            <a:spLocks noChangeShapeType="1"/>
          </p:cNvSpPr>
          <p:nvPr/>
        </p:nvSpPr>
        <p:spPr bwMode="auto">
          <a:xfrm>
            <a:off x="684213" y="4868863"/>
            <a:ext cx="2879725" cy="936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321" name="Line 12"/>
          <p:cNvSpPr>
            <a:spLocks noChangeShapeType="1"/>
          </p:cNvSpPr>
          <p:nvPr/>
        </p:nvSpPr>
        <p:spPr bwMode="auto">
          <a:xfrm flipV="1">
            <a:off x="3563938" y="4953000"/>
            <a:ext cx="5435600" cy="852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>
            <a:off x="6084888" y="3068638"/>
            <a:ext cx="2879725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323" name="AutoShape 16"/>
          <p:cNvSpPr>
            <a:spLocks noChangeArrowheads="1"/>
          </p:cNvSpPr>
          <p:nvPr/>
        </p:nvSpPr>
        <p:spPr bwMode="auto">
          <a:xfrm rot="20287916" flipV="1">
            <a:off x="6948488" y="5013325"/>
            <a:ext cx="360362" cy="147638"/>
          </a:xfrm>
          <a:prstGeom prst="rightArrow">
            <a:avLst>
              <a:gd name="adj1" fmla="val 50000"/>
              <a:gd name="adj2" fmla="val 6102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rtl="1" eaLnBrk="1" hangingPunct="1"/>
            <a:endParaRPr lang="he-IL" altLang="en-US" sz="1800">
              <a:latin typeface="Corbel" pitchFamily="34" charset="0"/>
              <a:cs typeface="Arial" pitchFamily="34" charset="0"/>
            </a:endParaRPr>
          </a:p>
        </p:txBody>
      </p:sp>
      <p:sp>
        <p:nvSpPr>
          <p:cNvPr id="13324" name="AutoShape 17"/>
          <p:cNvSpPr>
            <a:spLocks noChangeArrowheads="1"/>
          </p:cNvSpPr>
          <p:nvPr/>
        </p:nvSpPr>
        <p:spPr bwMode="auto">
          <a:xfrm rot="-987601">
            <a:off x="4572000" y="5805488"/>
            <a:ext cx="431800" cy="142875"/>
          </a:xfrm>
          <a:prstGeom prst="leftArrow">
            <a:avLst>
              <a:gd name="adj1" fmla="val 50000"/>
              <a:gd name="adj2" fmla="val 755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rtl="1" eaLnBrk="1" hangingPunct="1"/>
            <a:endParaRPr lang="he-IL" altLang="en-US" sz="1800">
              <a:latin typeface="Corbel" pitchFamily="34" charset="0"/>
              <a:cs typeface="Arial" pitchFamily="34" charset="0"/>
            </a:endParaRPr>
          </a:p>
        </p:txBody>
      </p:sp>
      <p:sp>
        <p:nvSpPr>
          <p:cNvPr id="13325" name="Line 18"/>
          <p:cNvSpPr>
            <a:spLocks noChangeShapeType="1"/>
          </p:cNvSpPr>
          <p:nvPr/>
        </p:nvSpPr>
        <p:spPr bwMode="auto">
          <a:xfrm>
            <a:off x="8964613" y="3429000"/>
            <a:ext cx="71437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2051050" y="6188075"/>
            <a:ext cx="158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Train Station</a:t>
            </a:r>
          </a:p>
        </p:txBody>
      </p:sp>
      <p:sp>
        <p:nvSpPr>
          <p:cNvPr id="13327" name="AutoShape 20"/>
          <p:cNvSpPr>
            <a:spLocks noChangeArrowheads="1"/>
          </p:cNvSpPr>
          <p:nvPr/>
        </p:nvSpPr>
        <p:spPr bwMode="auto">
          <a:xfrm rot="-1755857">
            <a:off x="1836738" y="6526213"/>
            <a:ext cx="431800" cy="142875"/>
          </a:xfrm>
          <a:prstGeom prst="leftArrow">
            <a:avLst>
              <a:gd name="adj1" fmla="val 50000"/>
              <a:gd name="adj2" fmla="val 755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rtl="1" eaLnBrk="1" hangingPunct="1"/>
            <a:endParaRPr lang="he-IL" altLang="en-US" sz="1800">
              <a:latin typeface="Corbel" pitchFamily="34" charset="0"/>
              <a:cs typeface="Arial" pitchFamily="34" charset="0"/>
            </a:endParaRPr>
          </a:p>
        </p:txBody>
      </p:sp>
      <p:sp>
        <p:nvSpPr>
          <p:cNvPr id="102421" name="Text Box 21"/>
          <p:cNvSpPr txBox="1">
            <a:spLocks noChangeArrowheads="1"/>
          </p:cNvSpPr>
          <p:nvPr/>
        </p:nvSpPr>
        <p:spPr bwMode="auto">
          <a:xfrm>
            <a:off x="6156325" y="6021388"/>
            <a:ext cx="2160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Ayalon Highway</a:t>
            </a:r>
          </a:p>
        </p:txBody>
      </p:sp>
      <p:sp>
        <p:nvSpPr>
          <p:cNvPr id="2" name="Freeform 1"/>
          <p:cNvSpPr/>
          <p:nvPr/>
        </p:nvSpPr>
        <p:spPr>
          <a:xfrm>
            <a:off x="5854700" y="3962400"/>
            <a:ext cx="1485900" cy="812800"/>
          </a:xfrm>
          <a:custGeom>
            <a:avLst/>
            <a:gdLst>
              <a:gd name="connsiteX0" fmla="*/ 838200 w 1485900"/>
              <a:gd name="connsiteY0" fmla="*/ 812800 h 812800"/>
              <a:gd name="connsiteX1" fmla="*/ 0 w 1485900"/>
              <a:gd name="connsiteY1" fmla="*/ 241300 h 812800"/>
              <a:gd name="connsiteX2" fmla="*/ 762000 w 1485900"/>
              <a:gd name="connsiteY2" fmla="*/ 0 h 812800"/>
              <a:gd name="connsiteX3" fmla="*/ 1485900 w 1485900"/>
              <a:gd name="connsiteY3" fmla="*/ 431800 h 812800"/>
              <a:gd name="connsiteX4" fmla="*/ 838200 w 1485900"/>
              <a:gd name="connsiteY4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812800">
                <a:moveTo>
                  <a:pt x="838200" y="812800"/>
                </a:moveTo>
                <a:lnTo>
                  <a:pt x="0" y="241300"/>
                </a:lnTo>
                <a:lnTo>
                  <a:pt x="762000" y="0"/>
                </a:lnTo>
                <a:lnTo>
                  <a:pt x="1485900" y="431800"/>
                </a:lnTo>
                <a:lnTo>
                  <a:pt x="838200" y="812800"/>
                </a:ln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2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6208">
            <a:off x="7164388" y="1989138"/>
            <a:ext cx="508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4"/>
          <p:cNvSpPr>
            <a:spLocks noGrp="1"/>
          </p:cNvSpPr>
          <p:nvPr>
            <p:ph type="title" idx="4294967295"/>
          </p:nvPr>
        </p:nvSpPr>
        <p:spPr>
          <a:xfrm>
            <a:off x="179388" y="5895975"/>
            <a:ext cx="2425700" cy="446088"/>
          </a:xfrm>
        </p:spPr>
        <p:txBody>
          <a:bodyPr anchor="t"/>
          <a:lstStyle/>
          <a:p>
            <a:pPr eaLnBrk="1" hangingPunct="1"/>
            <a:r>
              <a:rPr lang="en-GB" altLang="en-US" sz="2000" b="1" smtClean="0">
                <a:ea typeface="ＭＳ Ｐゴシック" pitchFamily="34" charset="-128"/>
              </a:rPr>
              <a:t>Tel Aviv University</a:t>
            </a:r>
          </a:p>
        </p:txBody>
      </p:sp>
      <p:pic>
        <p:nvPicPr>
          <p:cNvPr id="19458" name="Picture 5" descr="TAULOGO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6399213"/>
            <a:ext cx="31686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TAU_Ma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3403600"/>
            <a:ext cx="630078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Wolfson Bui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920750"/>
            <a:ext cx="317817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B05427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336675"/>
            <a:ext cx="310673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7" descr="Pictur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484313"/>
            <a:ext cx="23907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9" descr="handasa-4_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3382963"/>
            <a:ext cx="23907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11113"/>
            <a:ext cx="194627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0338" y="12700"/>
            <a:ext cx="197961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1775" y="12700"/>
            <a:ext cx="24415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ea typeface="ＭＳ Ｐゴシック" pitchFamily="34" charset="-128"/>
              </a:rPr>
              <a:t>Faculty/department involved.</a:t>
            </a:r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01638" y="2244725"/>
            <a:ext cx="8572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</a:rPr>
              <a:t>Department of Materials Science and Engineering</a:t>
            </a:r>
          </a:p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</a:rPr>
              <a:t>Faculty of Engineering</a:t>
            </a:r>
          </a:p>
        </p:txBody>
      </p:sp>
      <p:pic>
        <p:nvPicPr>
          <p:cNvPr id="21507" name="Picture 5" descr="TAULOGO_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6399213"/>
            <a:ext cx="31686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 Leuven-Liggend-Achtergrond Wit">
  <a:themeElements>
    <a:clrScheme name="Aangepast 3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8DB0"/>
      </a:accent1>
      <a:accent2>
        <a:srgbClr val="116E8A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6117</TotalTime>
  <Words>195</Words>
  <Application>Microsoft Office PowerPoint</Application>
  <PresentationFormat>On-screen Show (4:3)</PresentationFormat>
  <Paragraphs>78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ＭＳ Ｐゴシック</vt:lpstr>
      <vt:lpstr>Courier New</vt:lpstr>
      <vt:lpstr>Trebuchet MS</vt:lpstr>
      <vt:lpstr>Calibri</vt:lpstr>
      <vt:lpstr>Arial Narrow</vt:lpstr>
      <vt:lpstr>Century Gothic</vt:lpstr>
      <vt:lpstr>Corbel</vt:lpstr>
      <vt:lpstr>KU Leuven-Liggend-Achtergrond Wit</vt:lpstr>
      <vt:lpstr>P7 – Tel Aviv University  Department of Materials Science and Engineering </vt:lpstr>
      <vt:lpstr>PowerPoint Presentation</vt:lpstr>
      <vt:lpstr>TAU structure</vt:lpstr>
      <vt:lpstr>PowerPoint Presentation</vt:lpstr>
      <vt:lpstr>Taiwan Ranking 2012</vt:lpstr>
      <vt:lpstr>PowerPoint Presentation</vt:lpstr>
      <vt:lpstr>Areal view of  TAU Campus</vt:lpstr>
      <vt:lpstr>Tel Aviv University</vt:lpstr>
      <vt:lpstr>Faculty/department involved.</vt:lpstr>
      <vt:lpstr>Local project team</vt:lpstr>
      <vt:lpstr>Contacts</vt:lpstr>
    </vt:vector>
  </TitlesOfParts>
  <Company>KULeuven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Peter Arras</dc:creator>
  <dc:description>MMATENG</dc:description>
  <cp:lastModifiedBy>ilan</cp:lastModifiedBy>
  <cp:revision>55</cp:revision>
  <dcterms:created xsi:type="dcterms:W3CDTF">2012-07-10T07:57:57Z</dcterms:created>
  <dcterms:modified xsi:type="dcterms:W3CDTF">2014-03-08T14:47:22Z</dcterms:modified>
</cp:coreProperties>
</file>