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6" r:id="rId9"/>
    <p:sldId id="268" r:id="rId10"/>
    <p:sldId id="269" r:id="rId11"/>
    <p:sldId id="262" r:id="rId12"/>
    <p:sldId id="263" r:id="rId13"/>
    <p:sldId id="264" r:id="rId14"/>
    <p:sldId id="265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474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097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2390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553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170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2063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363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652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739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549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8299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6060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88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60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927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 dirty="0"/>
              <a:t>
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3200" dirty="0" smtClean="0"/>
              <a:t>Department </a:t>
            </a:r>
            <a:r>
              <a:rPr lang="en" sz="3200" dirty="0"/>
              <a:t>of </a:t>
            </a:r>
            <a:r>
              <a:rPr lang="en" sz="3200" dirty="0" smtClean="0"/>
              <a:t>Sciences </a:t>
            </a:r>
            <a:r>
              <a:rPr lang="en" sz="3200" dirty="0"/>
              <a:t>and </a:t>
            </a:r>
            <a:r>
              <a:rPr lang="en" sz="3200" dirty="0" smtClean="0"/>
              <a:t>Technology</a:t>
            </a:r>
            <a:endParaRPr lang="en" sz="32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Universidade Aberta</a:t>
            </a: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687900"/>
            <a:ext cx="8191500" cy="575874"/>
          </a:xfrm>
          <a:prstGeom prst="rect">
            <a:avLst/>
          </a:prstGeom>
        </p:spPr>
      </p:pic>
      <p:pic>
        <p:nvPicPr>
          <p:cNvPr id="34" name="Shape 3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971775" y="3255223"/>
            <a:ext cx="1768149" cy="1693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 smtClean="0"/>
              <a:t>Graduation </a:t>
            </a:r>
            <a:r>
              <a:rPr lang="en" b="1" dirty="0"/>
              <a:t>courses (1</a:t>
            </a:r>
            <a:r>
              <a:rPr lang="en" b="1" baseline="30000" dirty="0"/>
              <a:t>st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</a:p>
          <a:p>
            <a:pPr marL="533400" lvl="0" indent="-342900" rtl="0">
              <a:buFont typeface="Arial" panose="020B0604020202020204" pitchFamily="34" charset="0"/>
              <a:buChar char="•"/>
            </a:pPr>
            <a:r>
              <a:rPr lang="en" sz="2000" dirty="0" smtClean="0"/>
              <a:t>The first year of each graduation has curricular units like: </a:t>
            </a:r>
          </a:p>
          <a:p>
            <a:pPr marL="933450" lvl="1" indent="-342900">
              <a:buFont typeface="Arial" panose="020B0604020202020204" pitchFamily="34" charset="0"/>
              <a:buChar char="•"/>
            </a:pPr>
            <a:r>
              <a:rPr lang="en" sz="1800" dirty="0" smtClean="0"/>
              <a:t>Calculus, </a:t>
            </a:r>
          </a:p>
          <a:p>
            <a:pPr marL="933450" lvl="1" indent="-342900">
              <a:buFont typeface="Arial" panose="020B0604020202020204" pitchFamily="34" charset="0"/>
              <a:buChar char="•"/>
            </a:pPr>
            <a:r>
              <a:rPr lang="en" sz="1800" dirty="0" smtClean="0"/>
              <a:t>Statistics, </a:t>
            </a:r>
          </a:p>
          <a:p>
            <a:pPr marL="933450" lvl="1" indent="-342900">
              <a:buFont typeface="Arial" panose="020B0604020202020204" pitchFamily="34" charset="0"/>
              <a:buChar char="•"/>
            </a:pPr>
            <a:r>
              <a:rPr lang="en" sz="1800" dirty="0" smtClean="0"/>
              <a:t>Physics </a:t>
            </a:r>
          </a:p>
          <a:p>
            <a:pPr marL="933450" lvl="1" indent="-342900">
              <a:buFont typeface="Arial" panose="020B0604020202020204" pitchFamily="34" charset="0"/>
              <a:buChar char="•"/>
            </a:pPr>
            <a:r>
              <a:rPr lang="en" sz="1800" dirty="0" smtClean="0"/>
              <a:t>and/or Chemistry</a:t>
            </a:r>
          </a:p>
          <a:p>
            <a:pPr marL="933450" lvl="1" indent="-342900">
              <a:buFont typeface="Arial" panose="020B0604020202020204" pitchFamily="34" charset="0"/>
              <a:buChar char="•"/>
            </a:pPr>
            <a:r>
              <a:rPr lang="pt-PT" sz="1800" dirty="0" smtClean="0"/>
              <a:t>S</a:t>
            </a:r>
            <a:r>
              <a:rPr lang="en" sz="1800" dirty="0" smtClean="0"/>
              <a:t>pecific curricular units for each graduation course (</a:t>
            </a:r>
            <a:r>
              <a:rPr lang="en" sz="1800" i="1" dirty="0" smtClean="0"/>
              <a:t>maior</a:t>
            </a:r>
            <a:r>
              <a:rPr lang="en" sz="1800" dirty="0" smtClean="0"/>
              <a:t> and </a:t>
            </a:r>
            <a:r>
              <a:rPr lang="en" sz="1800" i="1" dirty="0" smtClean="0"/>
              <a:t>minor</a:t>
            </a:r>
            <a:r>
              <a:rPr lang="en" sz="1800" dirty="0" smtClean="0"/>
              <a:t>)</a:t>
            </a:r>
          </a:p>
          <a:p>
            <a:pPr marL="533400" indent="-342900">
              <a:buFont typeface="Wingdings" panose="05000000000000000000" pitchFamily="2" charset="2"/>
              <a:buChar char="Ø"/>
            </a:pPr>
            <a:r>
              <a:rPr lang="en" sz="2000" dirty="0" smtClean="0"/>
              <a:t>Increase the student’s competencies</a:t>
            </a:r>
          </a:p>
          <a:p>
            <a:pPr marL="533400" indent="-342900">
              <a:buFont typeface="Wingdings" panose="05000000000000000000" pitchFamily="2" charset="2"/>
              <a:buChar char="Ø"/>
            </a:pPr>
            <a:r>
              <a:rPr lang="en" sz="2000" dirty="0" smtClean="0"/>
              <a:t>Prepare them with a “broad range” knowledge 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5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Master (2</a:t>
            </a:r>
            <a:r>
              <a:rPr lang="en" b="1" baseline="30000" dirty="0"/>
              <a:t>nd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</a:p>
          <a:p>
            <a:r>
              <a:rPr lang="pt-PT" sz="2000" dirty="0" smtClean="0"/>
              <a:t>		</a:t>
            </a:r>
            <a:r>
              <a:rPr lang="pt-PT" sz="1800" dirty="0" smtClean="0"/>
              <a:t>120 </a:t>
            </a:r>
            <a:r>
              <a:rPr lang="pt-PT" sz="1800" dirty="0"/>
              <a:t>ECTS – </a:t>
            </a:r>
            <a:r>
              <a:rPr lang="pt-PT" sz="1800" dirty="0" smtClean="0"/>
              <a:t>60 ECTS (Curricular </a:t>
            </a:r>
            <a:r>
              <a:rPr lang="pt-PT" sz="1800" dirty="0" err="1" smtClean="0"/>
              <a:t>Units</a:t>
            </a:r>
            <a:r>
              <a:rPr lang="pt-PT" sz="1800" dirty="0" smtClean="0"/>
              <a:t>) + 60 ECTS (</a:t>
            </a:r>
            <a:r>
              <a:rPr lang="pt-PT" sz="1800" dirty="0" err="1" smtClean="0"/>
              <a:t>dissertation</a:t>
            </a:r>
            <a:r>
              <a:rPr lang="pt-PT" sz="1800" dirty="0" smtClean="0"/>
              <a:t>)</a:t>
            </a:r>
            <a:endParaRPr lang="en" sz="1800" b="1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MBB - Biostatistics and Biometry;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MEMC - Statistics, Mathematics and Computation;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MISE - Information and Enterprise Systems;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MTSI Web - Web Technologies and Systems;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MEGA - Graphic and Audiovisual Expression;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MCCA - Food Consumption Sciences;</a:t>
            </a:r>
          </a:p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MCAP - Environmental Citizenship and Participation;</a:t>
            </a: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PhD (3</a:t>
            </a:r>
            <a:r>
              <a:rPr lang="en" b="1" baseline="30000" dirty="0"/>
              <a:t>rd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</a:p>
          <a:p>
            <a:pPr lvl="0"/>
            <a:r>
              <a:rPr lang="pt-PT" sz="2000" dirty="0" smtClean="0"/>
              <a:t>		180 </a:t>
            </a:r>
            <a:r>
              <a:rPr lang="pt-PT" sz="2000" dirty="0"/>
              <a:t>ECTS</a:t>
            </a:r>
            <a:endParaRPr lang="en" sz="2000" b="1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DAC - Computational Algebra;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DMAD - Digital Media Art;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DSSD - Social Sustainability and Development</a:t>
            </a:r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Lifelong Learning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Several post-graduation and small courses in all the scientific areas of DCeT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Mathematical National goals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Computer security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Safety and Health at </a:t>
            </a:r>
            <a:r>
              <a:rPr lang="en" dirty="0" smtClean="0"/>
              <a:t>Work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dirty="0" smtClean="0"/>
              <a:t>iMOOC</a:t>
            </a:r>
            <a:endParaRPr lang="en" b="1" dirty="0"/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...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  <a:p>
            <a:r>
              <a:rPr lang="en-US" dirty="0" smtClean="0"/>
              <a:t>Thank you for your attention</a:t>
            </a:r>
          </a:p>
          <a:p>
            <a:endParaRPr lang="pt-PT" dirty="0"/>
          </a:p>
          <a:p>
            <a:endParaRPr lang="pt-PT" dirty="0" smtClean="0"/>
          </a:p>
          <a:p>
            <a:pPr algn="r"/>
            <a:r>
              <a:rPr lang="pt-PT" sz="2000" dirty="0" smtClean="0"/>
              <a:t>Fernando Caetano</a:t>
            </a:r>
          </a:p>
          <a:p>
            <a:pPr algn="r"/>
            <a:r>
              <a:rPr lang="pt-PT" sz="1800" dirty="0" err="1" smtClean="0"/>
              <a:t>Director</a:t>
            </a:r>
            <a:r>
              <a:rPr lang="pt-PT" sz="1800" dirty="0" smtClean="0"/>
              <a:t> - DCeT</a:t>
            </a:r>
          </a:p>
          <a:p>
            <a:pPr algn="r"/>
            <a:r>
              <a:rPr lang="pt-PT" sz="1800" dirty="0"/>
              <a:t>f</a:t>
            </a:r>
            <a:r>
              <a:rPr lang="pt-PT" sz="1800" dirty="0" smtClean="0"/>
              <a:t>caetano@uab.pt</a:t>
            </a:r>
            <a:endParaRPr lang="pt-PT" sz="1800" dirty="0"/>
          </a:p>
        </p:txBody>
      </p:sp>
      <p:pic>
        <p:nvPicPr>
          <p:cNvPr id="4" name="Shape 90"/>
          <p:cNvPicPr preferRelativeResize="0"/>
          <p:nvPr/>
        </p:nvPicPr>
        <p:blipFill rotWithShape="1">
          <a:blip r:embed="rId2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Organic unit from Universidade Aberta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Devoted to the creation and sharing </a:t>
            </a:r>
            <a:r>
              <a:rPr lang="en" dirty="0" smtClean="0"/>
              <a:t>the </a:t>
            </a:r>
            <a:r>
              <a:rPr lang="en" dirty="0"/>
              <a:t>knowledge in interdisciplinary fields of the: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Exact Sciences,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Technological Sciences,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Environmental Sciences;</a:t>
            </a:r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Promote fundamental research, applied and </a:t>
            </a:r>
            <a:r>
              <a:rPr lang="en" sz="2200" i="1" u="sng" dirty="0"/>
              <a:t>development activities</a:t>
            </a:r>
            <a:r>
              <a:rPr lang="en" sz="2200" dirty="0"/>
              <a:t>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Ensure the completion of post-graduate education, including </a:t>
            </a:r>
            <a:r>
              <a:rPr lang="en" sz="2200" i="1" dirty="0"/>
              <a:t>masters</a:t>
            </a:r>
            <a:r>
              <a:rPr lang="en" sz="2200" dirty="0"/>
              <a:t>, </a:t>
            </a:r>
            <a:r>
              <a:rPr lang="en" sz="2200" i="1" dirty="0"/>
              <a:t>PhD</a:t>
            </a:r>
            <a:r>
              <a:rPr lang="en" sz="2200" dirty="0"/>
              <a:t>, scientific expertise and teaching skills;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Ensure the completion of courses of graduate training;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Diagnosing training needs, designing and promoting courses or learning actions throughout life, as well as actions to provide services to the community</a:t>
            </a:r>
            <a:r>
              <a:rPr lang="en" sz="2200" dirty="0" smtClean="0"/>
              <a:t>;</a:t>
            </a:r>
            <a:endParaRPr lang="en" sz="22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 smtClean="0"/>
              <a:t>…</a:t>
            </a:r>
            <a:endParaRPr lang="en" sz="2200" dirty="0"/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i="1" u="sng" dirty="0"/>
              <a:t>Development activities</a:t>
            </a:r>
            <a:r>
              <a:rPr lang="en" dirty="0"/>
              <a:t> (example):</a:t>
            </a:r>
          </a:p>
          <a:p>
            <a:endParaRPr lang="en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The implementation of various IT tools have made possible to </a:t>
            </a:r>
            <a:r>
              <a:rPr lang="en" sz="2400" dirty="0" smtClean="0"/>
              <a:t>Universidade Aberta </a:t>
            </a:r>
            <a:r>
              <a:rPr lang="en" sz="2400" dirty="0"/>
              <a:t>to completely adopt the e-learning </a:t>
            </a:r>
            <a:r>
              <a:rPr lang="en" sz="2400" dirty="0" smtClean="0"/>
              <a:t>teaching method;</a:t>
            </a:r>
            <a:endParaRPr lang="en" sz="2400" dirty="0"/>
          </a:p>
          <a:p>
            <a:pPr marL="457200" lvl="0" indent="-3810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New methodologies in e-learning were made possible - UAb Virtual Pedagogical Model.</a:t>
            </a: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Structure: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dirty="0"/>
              <a:t>Director;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dirty="0"/>
              <a:t>Coordinator Council;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dirty="0"/>
              <a:t>Plenary.</a:t>
            </a:r>
          </a:p>
          <a:p>
            <a:pPr lvl="0" rtl="0">
              <a:buNone/>
            </a:pPr>
            <a:r>
              <a:rPr lang="en" sz="2400" b="1" dirty="0"/>
              <a:t>Divided in 3 Sections</a:t>
            </a:r>
          </a:p>
          <a:p>
            <a:pPr marL="857250" lvl="1" indent="-381000">
              <a:buSzPct val="166666"/>
              <a:buFont typeface="Arial"/>
              <a:buChar char="•"/>
            </a:pPr>
            <a:r>
              <a:rPr lang="en" sz="2000" dirty="0"/>
              <a:t>SM - Mathematical</a:t>
            </a:r>
          </a:p>
          <a:p>
            <a:pPr marL="857250" lvl="1" indent="-381000">
              <a:buSzPct val="166666"/>
              <a:buFont typeface="Arial"/>
              <a:buChar char="•"/>
            </a:pPr>
            <a:r>
              <a:rPr lang="en" sz="2000" dirty="0"/>
              <a:t>SIFT - Informatics, Physics and Technology</a:t>
            </a:r>
          </a:p>
          <a:p>
            <a:pPr marL="857250" lvl="1" indent="-381000">
              <a:buSzPct val="166666"/>
              <a:buFont typeface="Arial"/>
              <a:buChar char="•"/>
            </a:pPr>
            <a:r>
              <a:rPr lang="en" sz="2000" dirty="0"/>
              <a:t>SCAAS - Applied Sciences, Environment and Society</a:t>
            </a: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Graduation courses (1</a:t>
            </a:r>
            <a:r>
              <a:rPr lang="en" b="1" baseline="30000" dirty="0"/>
              <a:t>st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</a:p>
          <a:p>
            <a:r>
              <a:rPr lang="pt-PT" sz="2000" dirty="0" smtClean="0"/>
              <a:t>		180 </a:t>
            </a:r>
            <a:r>
              <a:rPr lang="pt-PT" sz="2000" dirty="0"/>
              <a:t>ECTS </a:t>
            </a:r>
            <a:r>
              <a:rPr lang="pt-PT" sz="2000" dirty="0" smtClean="0"/>
              <a:t>– 6 ECTS </a:t>
            </a:r>
            <a:r>
              <a:rPr lang="pt-PT" sz="2000" dirty="0"/>
              <a:t>x 30 Curricular </a:t>
            </a:r>
            <a:r>
              <a:rPr lang="pt-PT" sz="2000" dirty="0" err="1"/>
              <a:t>Units</a:t>
            </a:r>
            <a:r>
              <a:rPr lang="pt-PT" sz="2000" dirty="0"/>
              <a:t> (CU</a:t>
            </a:r>
            <a:r>
              <a:rPr lang="pt-PT" sz="2000" dirty="0" smtClean="0"/>
              <a:t>)</a:t>
            </a:r>
            <a:endParaRPr lang="en" sz="2000" b="1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Mathematics and Applications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Computer Science 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Environmental Sciences</a:t>
            </a:r>
          </a:p>
          <a:p>
            <a:pPr marL="38100" lvl="0" indent="0">
              <a:buClr>
                <a:schemeClr val="dk1"/>
              </a:buClr>
              <a:buSzPct val="166666"/>
            </a:pPr>
            <a:endParaRPr lang="en-US" sz="2000" dirty="0" smtClean="0"/>
          </a:p>
          <a:p>
            <a:pPr marL="38100" lvl="0" indent="0">
              <a:buClr>
                <a:schemeClr val="dk1"/>
              </a:buClr>
              <a:buSzPct val="166666"/>
            </a:pPr>
            <a:endParaRPr lang="en-US" sz="2000" dirty="0"/>
          </a:p>
          <a:p>
            <a:pPr marL="38100" lvl="0" indent="0">
              <a:buClr>
                <a:schemeClr val="dk1"/>
              </a:buClr>
              <a:buSzPct val="166666"/>
            </a:pPr>
            <a:r>
              <a:rPr lang="en-US" sz="2000" dirty="0" smtClean="0"/>
              <a:t>* </a:t>
            </a:r>
            <a:r>
              <a:rPr lang="en-US" sz="2000" dirty="0"/>
              <a:t>1 ECTS &gt;&gt; 26 study work hours</a:t>
            </a:r>
            <a:endParaRPr lang="en" sz="2000" dirty="0"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Graduation courses (1</a:t>
            </a:r>
            <a:r>
              <a:rPr lang="en" b="1" baseline="30000" dirty="0"/>
              <a:t>st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  <a:endParaRPr lang="en" sz="2000" b="1" dirty="0" smtClean="0"/>
          </a:p>
          <a:p>
            <a:pPr marL="457200" indent="-419100">
              <a:buSzPct val="166666"/>
              <a:buFont typeface="Arial"/>
              <a:buChar char="•"/>
            </a:pPr>
            <a:r>
              <a:rPr lang="en" dirty="0" smtClean="0"/>
              <a:t>Mathematics and Applications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i="1" dirty="0" smtClean="0"/>
              <a:t>Maior</a:t>
            </a:r>
            <a:r>
              <a:rPr lang="en" sz="2000" dirty="0" smtClean="0"/>
              <a:t> (120 ECTS): </a:t>
            </a:r>
            <a:r>
              <a:rPr lang="en" sz="2000" dirty="0"/>
              <a:t>Mathematics and </a:t>
            </a:r>
            <a:r>
              <a:rPr lang="en" sz="2000" dirty="0" smtClean="0"/>
              <a:t>Applications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dirty="0" smtClean="0"/>
              <a:t>4 </a:t>
            </a:r>
            <a:r>
              <a:rPr lang="en" sz="2000" i="1" dirty="0" smtClean="0"/>
              <a:t>Minor</a:t>
            </a:r>
            <a:r>
              <a:rPr lang="en" sz="2000" dirty="0" smtClean="0"/>
              <a:t> (60 ECTS): 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pt-PT" sz="2000" dirty="0" err="1"/>
              <a:t>Statistics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 smtClean="0"/>
              <a:t>Applications</a:t>
            </a:r>
            <a:endParaRPr lang="pt-PT" sz="2000" dirty="0" smtClean="0"/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en" sz="2000" dirty="0" smtClean="0"/>
              <a:t>Statistical Management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en" sz="2000" dirty="0" smtClean="0"/>
              <a:t>Informatics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pt-PT" sz="2000" dirty="0" err="1"/>
              <a:t>Mathematics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 smtClean="0"/>
              <a:t>Applications</a:t>
            </a:r>
            <a:endParaRPr lang="en-US" sz="2000" dirty="0" smtClean="0"/>
          </a:p>
          <a:p>
            <a:pPr marL="38100" lvl="0" indent="0">
              <a:buClr>
                <a:schemeClr val="dk1"/>
              </a:buClr>
              <a:buSzPct val="166666"/>
            </a:pPr>
            <a:endParaRPr lang="en-US" sz="2000" dirty="0"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2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Graduation courses (1</a:t>
            </a:r>
            <a:r>
              <a:rPr lang="en" b="1" baseline="30000" dirty="0"/>
              <a:t>st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  <a:endParaRPr lang="en" sz="2000" b="1" dirty="0" smtClean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mtClean="0"/>
              <a:t>Computer Science</a:t>
            </a:r>
            <a:endParaRPr lang="en" dirty="0" smtClean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i="1" dirty="0" smtClean="0"/>
              <a:t>Maior</a:t>
            </a:r>
            <a:r>
              <a:rPr lang="en" sz="2000" dirty="0" smtClean="0"/>
              <a:t> (120 ECTS): Informatics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2000" i="1" dirty="0" smtClean="0"/>
              <a:t>2 Minor </a:t>
            </a:r>
            <a:r>
              <a:rPr lang="en" sz="2000" dirty="0" smtClean="0"/>
              <a:t>(60 ECTS): 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en" sz="2000" dirty="0" smtClean="0"/>
              <a:t>Complements of Informatics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en" sz="2000" dirty="0" smtClean="0"/>
              <a:t>Computational Statistics</a:t>
            </a:r>
          </a:p>
          <a:p>
            <a:pPr marL="38100" lvl="0" indent="0">
              <a:buClr>
                <a:schemeClr val="dk1"/>
              </a:buClr>
              <a:buSzPct val="166666"/>
            </a:pPr>
            <a:endParaRPr lang="en-US" sz="2000" dirty="0" smtClean="0"/>
          </a:p>
          <a:p>
            <a:pPr marL="38100" lvl="0" indent="0">
              <a:buClr>
                <a:schemeClr val="dk1"/>
              </a:buClr>
              <a:buSzPct val="166666"/>
            </a:pPr>
            <a:endParaRPr lang="en-US" sz="2000" dirty="0"/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 dirty="0"/>
              <a:t>Graduation courses (1</a:t>
            </a:r>
            <a:r>
              <a:rPr lang="en" b="1" baseline="30000" dirty="0"/>
              <a:t>st</a:t>
            </a:r>
            <a:r>
              <a:rPr lang="en" b="1" dirty="0"/>
              <a:t> cycle</a:t>
            </a:r>
            <a:r>
              <a:rPr lang="en" b="1" dirty="0" smtClean="0"/>
              <a:t>)</a:t>
            </a:r>
            <a:endParaRPr lang="en" sz="2000" b="1" dirty="0" smtClean="0"/>
          </a:p>
          <a:p>
            <a:pPr marL="457200" indent="-419100">
              <a:buSzPct val="166666"/>
              <a:buFont typeface="Arial"/>
              <a:buChar char="•"/>
            </a:pPr>
            <a:r>
              <a:rPr lang="pt-PT" dirty="0" err="1"/>
              <a:t>Environmental</a:t>
            </a:r>
            <a:r>
              <a:rPr lang="pt-PT" dirty="0"/>
              <a:t> </a:t>
            </a:r>
            <a:r>
              <a:rPr lang="pt-PT" dirty="0" err="1" smtClean="0"/>
              <a:t>Science</a:t>
            </a:r>
            <a:r>
              <a:rPr lang="en" dirty="0" smtClean="0"/>
              <a:t>s</a:t>
            </a:r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1800" i="1" dirty="0" smtClean="0"/>
              <a:t>Maior</a:t>
            </a:r>
            <a:r>
              <a:rPr lang="en" sz="1800" dirty="0" smtClean="0"/>
              <a:t> (120 ECTS): </a:t>
            </a:r>
            <a:r>
              <a:rPr lang="pt-PT" sz="1800" dirty="0" err="1"/>
              <a:t>Environmental</a:t>
            </a:r>
            <a:r>
              <a:rPr lang="pt-PT" sz="1800" dirty="0"/>
              <a:t> </a:t>
            </a:r>
            <a:r>
              <a:rPr lang="pt-PT" sz="1800" dirty="0" err="1" smtClean="0"/>
              <a:t>Sciences</a:t>
            </a:r>
            <a:endParaRPr lang="en" sz="1800" dirty="0" smtClean="0"/>
          </a:p>
          <a:p>
            <a:pPr marL="857250" lvl="1" indent="-419100">
              <a:buSzPct val="166666"/>
              <a:buFont typeface="Arial"/>
              <a:buChar char="•"/>
            </a:pPr>
            <a:r>
              <a:rPr lang="en" sz="1800" dirty="0" smtClean="0"/>
              <a:t>3 </a:t>
            </a:r>
            <a:r>
              <a:rPr lang="en" sz="1800" i="1" dirty="0" smtClean="0"/>
              <a:t>Minor</a:t>
            </a:r>
            <a:r>
              <a:rPr lang="en" sz="1800" dirty="0" smtClean="0"/>
              <a:t> (60 ECTS): </a:t>
            </a:r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Health</a:t>
            </a:r>
            <a:endParaRPr lang="pt-PT" dirty="0" smtClean="0"/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pt-PT" dirty="0"/>
              <a:t>Natural </a:t>
            </a:r>
            <a:r>
              <a:rPr lang="pt-PT" dirty="0" err="1"/>
              <a:t>Heritage</a:t>
            </a:r>
            <a:r>
              <a:rPr lang="pt-PT" dirty="0"/>
              <a:t> </a:t>
            </a:r>
            <a:r>
              <a:rPr lang="pt-PT" dirty="0" err="1" smtClean="0"/>
              <a:t>Conservation</a:t>
            </a:r>
            <a:endParaRPr lang="en" dirty="0" smtClean="0"/>
          </a:p>
          <a:p>
            <a:pPr marL="1714500" lvl="3" indent="-419100">
              <a:buSzPct val="166666"/>
              <a:buFont typeface="Arial"/>
              <a:buChar char="•"/>
            </a:pPr>
            <a:r>
              <a:rPr lang="en" dirty="0" smtClean="0"/>
              <a:t>Management and Environmental Sustainability</a:t>
            </a: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3"/>
          <a:srcRect t="53729"/>
          <a:stretch/>
        </p:blipFill>
        <p:spPr>
          <a:xfrm>
            <a:off x="472225" y="383100"/>
            <a:ext cx="8191500" cy="57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3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353</Words>
  <Application>Microsoft Office PowerPoint</Application>
  <PresentationFormat>Apresentação no Ecrã (16:9)</PresentationFormat>
  <Paragraphs>90</Paragraphs>
  <Slides>14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Wingdings</vt:lpstr>
      <vt:lpstr>swiss</vt:lpstr>
      <vt:lpstr>
 Department of Sciences and Technology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(Department of Science and Technology)</dc:title>
  <dc:creator>Fernando Caetano</dc:creator>
  <cp:lastModifiedBy>Fernando Caetano</cp:lastModifiedBy>
  <cp:revision>12</cp:revision>
  <dcterms:modified xsi:type="dcterms:W3CDTF">2014-04-21T14:33:33Z</dcterms:modified>
</cp:coreProperties>
</file>