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39"/>
  </p:notesMasterIdLst>
  <p:sldIdLst>
    <p:sldId id="256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281" r:id="rId10"/>
    <p:sldId id="316" r:id="rId11"/>
    <p:sldId id="302" r:id="rId12"/>
    <p:sldId id="319" r:id="rId13"/>
    <p:sldId id="326" r:id="rId14"/>
    <p:sldId id="301" r:id="rId15"/>
    <p:sldId id="320" r:id="rId16"/>
    <p:sldId id="327" r:id="rId17"/>
    <p:sldId id="295" r:id="rId18"/>
    <p:sldId id="321" r:id="rId19"/>
    <p:sldId id="328" r:id="rId20"/>
    <p:sldId id="322" r:id="rId21"/>
    <p:sldId id="296" r:id="rId22"/>
    <p:sldId id="329" r:id="rId23"/>
    <p:sldId id="330" r:id="rId24"/>
    <p:sldId id="303" r:id="rId25"/>
    <p:sldId id="323" r:id="rId26"/>
    <p:sldId id="331" r:id="rId27"/>
    <p:sldId id="332" r:id="rId28"/>
    <p:sldId id="317" r:id="rId29"/>
    <p:sldId id="305" r:id="rId30"/>
    <p:sldId id="325" r:id="rId31"/>
    <p:sldId id="306" r:id="rId32"/>
    <p:sldId id="318" r:id="rId33"/>
    <p:sldId id="284" r:id="rId34"/>
    <p:sldId id="288" r:id="rId35"/>
    <p:sldId id="271" r:id="rId36"/>
    <p:sldId id="291" r:id="rId37"/>
    <p:sldId id="30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66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8" autoAdjust="0"/>
    <p:restoredTop sz="94190" autoAdjust="0"/>
  </p:normalViewPr>
  <p:slideViewPr>
    <p:cSldViewPr>
      <p:cViewPr>
        <p:scale>
          <a:sx n="66" d="100"/>
          <a:sy n="66" d="100"/>
        </p:scale>
        <p:origin x="-126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agtu.ru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agtu.r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89233-9705-40DA-9A9B-66A314868B52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27BC37-9675-4C9A-8679-C409613E1E8F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Установлены следующие вступительные испытания: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655AD14-1017-441F-9D48-A04293066743}" type="parTrans" cxnId="{BE06F58E-3C10-470D-96AF-38492F0B4727}">
      <dgm:prSet/>
      <dgm:spPr/>
      <dgm:t>
        <a:bodyPr/>
        <a:lstStyle/>
        <a:p>
          <a:endParaRPr lang="ru-RU"/>
        </a:p>
      </dgm:t>
    </dgm:pt>
    <dgm:pt modelId="{CEDA9FC2-A2CD-483D-B027-596360A858D2}" type="sibTrans" cxnId="{BE06F58E-3C10-470D-96AF-38492F0B4727}">
      <dgm:prSet/>
      <dgm:spPr/>
      <dgm:t>
        <a:bodyPr/>
        <a:lstStyle/>
        <a:p>
          <a:endParaRPr lang="ru-RU"/>
        </a:p>
      </dgm:t>
    </dgm:pt>
    <dgm:pt modelId="{FF6702F9-24E8-4E3C-83F6-F71FF961CDBA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1)  Рисунок 6 часов – 100 баллов.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3399A92-5D37-48F4-9707-1DB3481A9018}" type="parTrans" cxnId="{7B873FDA-5A6F-48E4-9364-8D3E3FA97058}">
      <dgm:prSet/>
      <dgm:spPr/>
      <dgm:t>
        <a:bodyPr/>
        <a:lstStyle/>
        <a:p>
          <a:endParaRPr lang="ru-RU"/>
        </a:p>
      </dgm:t>
    </dgm:pt>
    <dgm:pt modelId="{A1DE21C4-FBC2-49ED-99D6-2F36E0AFE59A}" type="sibTrans" cxnId="{7B873FDA-5A6F-48E4-9364-8D3E3FA97058}">
      <dgm:prSet/>
      <dgm:spPr/>
      <dgm:t>
        <a:bodyPr/>
        <a:lstStyle/>
        <a:p>
          <a:endParaRPr lang="ru-RU"/>
        </a:p>
      </dgm:t>
    </dgm:pt>
    <dgm:pt modelId="{BBA7E420-6CF7-46DE-AC28-B459FE180E21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2) Композиция 6 часов – 100 баллов (испытание является приоритетным)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635D057-DADB-4B1B-BD46-C9A1B207C53A}" type="parTrans" cxnId="{809A62D1-CC16-4841-B3AC-17D3DA9846D9}">
      <dgm:prSet/>
      <dgm:spPr/>
      <dgm:t>
        <a:bodyPr/>
        <a:lstStyle/>
        <a:p>
          <a:endParaRPr lang="ru-RU"/>
        </a:p>
      </dgm:t>
    </dgm:pt>
    <dgm:pt modelId="{3AB8875C-6BA9-4585-BE1D-3ABFD9D15FB4}" type="sibTrans" cxnId="{809A62D1-CC16-4841-B3AC-17D3DA9846D9}">
      <dgm:prSet/>
      <dgm:spPr/>
      <dgm:t>
        <a:bodyPr/>
        <a:lstStyle/>
        <a:p>
          <a:endParaRPr lang="ru-RU"/>
        </a:p>
      </dgm:t>
    </dgm:pt>
    <dgm:pt modelId="{E799A275-2B53-461D-8239-B3AFF5926A00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Творческие вступительные испытания для абитуриентов кафедры архитектуры на сайте МГТУ: </a:t>
          </a:r>
          <a:r>
            <a: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http://www.magtu.ru</a:t>
          </a:r>
          <a:r>
            <a: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(СМК-О-ПВД-46-12. Версия 2)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5C46F02-258B-4FBB-8CE9-4C3ED9474ACD}" type="parTrans" cxnId="{30C12D32-A2F9-4A73-A9F1-258D6598195B}">
      <dgm:prSet/>
      <dgm:spPr/>
      <dgm:t>
        <a:bodyPr/>
        <a:lstStyle/>
        <a:p>
          <a:endParaRPr lang="ru-RU"/>
        </a:p>
      </dgm:t>
    </dgm:pt>
    <dgm:pt modelId="{49D5E32A-33A5-4079-9F04-BC807B563D7D}" type="sibTrans" cxnId="{30C12D32-A2F9-4A73-A9F1-258D6598195B}">
      <dgm:prSet/>
      <dgm:spPr/>
      <dgm:t>
        <a:bodyPr/>
        <a:lstStyle/>
        <a:p>
          <a:endParaRPr lang="ru-RU"/>
        </a:p>
      </dgm:t>
    </dgm:pt>
    <dgm:pt modelId="{A035A11D-F2F2-404D-9775-BBEE3AA5AFC1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3) Математика (ЕГЭ) – 100 баллов, 4) Русский язык (ЕГЭ) – 100 баллов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4BEB0A3-FE98-466D-924C-9C8D79EE1D52}" type="parTrans" cxnId="{671032A5-7155-484E-BDAA-532C876DD3FD}">
      <dgm:prSet/>
      <dgm:spPr/>
      <dgm:t>
        <a:bodyPr/>
        <a:lstStyle/>
        <a:p>
          <a:endParaRPr lang="ru-RU"/>
        </a:p>
      </dgm:t>
    </dgm:pt>
    <dgm:pt modelId="{E045702D-15CF-4028-96C7-276DCC17DCC1}" type="sibTrans" cxnId="{671032A5-7155-484E-BDAA-532C876DD3FD}">
      <dgm:prSet/>
      <dgm:spPr/>
      <dgm:t>
        <a:bodyPr/>
        <a:lstStyle/>
        <a:p>
          <a:endParaRPr lang="ru-RU"/>
        </a:p>
      </dgm:t>
    </dgm:pt>
    <dgm:pt modelId="{83CB917D-A8F8-4354-8E61-C97E64F86A87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2)  Живопись 6 часов – 100 баллов.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E950C5F-914F-454E-BF40-947F5701C2FF}" type="parTrans" cxnId="{6CB1E098-F45A-449D-986A-0F377D09150B}">
      <dgm:prSet/>
      <dgm:spPr/>
      <dgm:t>
        <a:bodyPr/>
        <a:lstStyle/>
        <a:p>
          <a:endParaRPr lang="ru-RU"/>
        </a:p>
      </dgm:t>
    </dgm:pt>
    <dgm:pt modelId="{9CE7C22C-D211-4449-85D0-82F683FB1223}" type="sibTrans" cxnId="{6CB1E098-F45A-449D-986A-0F377D09150B}">
      <dgm:prSet/>
      <dgm:spPr/>
      <dgm:t>
        <a:bodyPr/>
        <a:lstStyle/>
        <a:p>
          <a:endParaRPr lang="ru-RU"/>
        </a:p>
      </dgm:t>
    </dgm:pt>
    <dgm:pt modelId="{574CC885-778D-4F1A-A6C1-2747C7595BB7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2)  Черчение 6 часов – 100 баллов.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84F21E7-46C1-4A55-B55C-421EDAC40013}" type="parTrans" cxnId="{B967DE36-FF52-4D15-9821-974EF1CB72E9}">
      <dgm:prSet/>
      <dgm:spPr/>
      <dgm:t>
        <a:bodyPr/>
        <a:lstStyle/>
        <a:p>
          <a:endParaRPr lang="ru-RU"/>
        </a:p>
      </dgm:t>
    </dgm:pt>
    <dgm:pt modelId="{59AFD6BC-38C9-437E-A234-44D215F70D5C}" type="sibTrans" cxnId="{B967DE36-FF52-4D15-9821-974EF1CB72E9}">
      <dgm:prSet/>
      <dgm:spPr/>
      <dgm:t>
        <a:bodyPr/>
        <a:lstStyle/>
        <a:p>
          <a:endParaRPr lang="ru-RU"/>
        </a:p>
      </dgm:t>
    </dgm:pt>
    <dgm:pt modelId="{9FC52DA2-EA99-4E29-8717-99569281E73F}" type="pres">
      <dgm:prSet presAssocID="{B2989233-9705-40DA-9A9B-66A314868B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561FFB-0154-4F6A-B3EA-A845D6D3DF03}" type="pres">
      <dgm:prSet presAssocID="{6327BC37-9675-4C9A-8679-C409613E1E8F}" presName="parentText" presStyleLbl="node1" presStyleIdx="0" presStyleCnt="7" custScaleY="118446" custLinFactY="-24395" custLinFactNeighborX="-38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1554F-A8FB-41A8-865B-209FBE5EFDC0}" type="pres">
      <dgm:prSet presAssocID="{CEDA9FC2-A2CD-483D-B027-596360A858D2}" presName="spacer" presStyleCnt="0"/>
      <dgm:spPr/>
    </dgm:pt>
    <dgm:pt modelId="{B389AD4C-60F7-4B34-AF0D-389EBF80323E}" type="pres">
      <dgm:prSet presAssocID="{FF6702F9-24E8-4E3C-83F6-F71FF961CDBA}" presName="parentText" presStyleLbl="node1" presStyleIdx="1" presStyleCnt="7" custScaleY="60393" custLinFactY="-2389" custLinFactNeighborX="-38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6B218-0C15-481F-B4CC-0C9450EA7C95}" type="pres">
      <dgm:prSet presAssocID="{A1DE21C4-FBC2-49ED-99D6-2F36E0AFE59A}" presName="spacer" presStyleCnt="0"/>
      <dgm:spPr/>
    </dgm:pt>
    <dgm:pt modelId="{CE59AF4E-BBDC-4AB4-B930-92BC8A77FE0F}" type="pres">
      <dgm:prSet presAssocID="{BBA7E420-6CF7-46DE-AC28-B459FE180E21}" presName="parentText" presStyleLbl="node1" presStyleIdx="2" presStyleCnt="7" custLinFactY="113884" custLinFactNeighborX="-388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A0688-5A79-4A2C-A5B0-08AD34E94441}" type="pres">
      <dgm:prSet presAssocID="{3AB8875C-6BA9-4585-BE1D-3ABFD9D15FB4}" presName="spacer" presStyleCnt="0"/>
      <dgm:spPr/>
    </dgm:pt>
    <dgm:pt modelId="{A9993AF3-950F-4E06-B467-B798215FB507}" type="pres">
      <dgm:prSet presAssocID="{A035A11D-F2F2-404D-9775-BBEE3AA5AFC1}" presName="parentText" presStyleLbl="node1" presStyleIdx="3" presStyleCnt="7" custScaleY="81169" custLinFactY="106056" custLinFactNeighborX="-388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6D051-494D-44EE-A214-61D9C5C19724}" type="pres">
      <dgm:prSet presAssocID="{E045702D-15CF-4028-96C7-276DCC17DCC1}" presName="spacer" presStyleCnt="0"/>
      <dgm:spPr/>
    </dgm:pt>
    <dgm:pt modelId="{057CF671-7482-4778-A5EB-9CC217B0F4FB}" type="pres">
      <dgm:prSet presAssocID="{E799A275-2B53-461D-8239-B3AFF5926A00}" presName="parentText" presStyleLbl="node1" presStyleIdx="4" presStyleCnt="7" custLinFactY="101818" custLinFactNeighborX="-388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80798-C70B-460A-8703-13DAE4583F3F}" type="pres">
      <dgm:prSet presAssocID="{49D5E32A-33A5-4079-9F04-BC807B563D7D}" presName="spacer" presStyleCnt="0"/>
      <dgm:spPr/>
    </dgm:pt>
    <dgm:pt modelId="{A2DDC3F8-7FB4-4975-A842-74386DB428DE}" type="pres">
      <dgm:prSet presAssocID="{83CB917D-A8F8-4354-8E61-C97E64F86A87}" presName="parentText" presStyleLbl="node1" presStyleIdx="5" presStyleCnt="7" custScaleY="60393" custLinFactY="-288208" custLinFactNeighborX="503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0AE29-232D-488C-A0B3-5F700BAA6980}" type="pres">
      <dgm:prSet presAssocID="{9CE7C22C-D211-4449-85D0-82F683FB1223}" presName="spacer" presStyleCnt="0"/>
      <dgm:spPr/>
    </dgm:pt>
    <dgm:pt modelId="{8CF858A6-CEBF-47E3-A6FF-42790AA5257E}" type="pres">
      <dgm:prSet presAssocID="{574CC885-778D-4F1A-A6C1-2747C7595BB7}" presName="parentText" presStyleLbl="node1" presStyleIdx="6" presStyleCnt="7" custScaleY="60393" custLinFactY="-288140" custLinFactNeighborX="503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06F58E-3C10-470D-96AF-38492F0B4727}" srcId="{B2989233-9705-40DA-9A9B-66A314868B52}" destId="{6327BC37-9675-4C9A-8679-C409613E1E8F}" srcOrd="0" destOrd="0" parTransId="{B655AD14-1017-441F-9D48-A04293066743}" sibTransId="{CEDA9FC2-A2CD-483D-B027-596360A858D2}"/>
    <dgm:cxn modelId="{087F6D41-84CC-43C9-AE36-51C8AFC03593}" type="presOf" srcId="{6327BC37-9675-4C9A-8679-C409613E1E8F}" destId="{60561FFB-0154-4F6A-B3EA-A845D6D3DF03}" srcOrd="0" destOrd="0" presId="urn:microsoft.com/office/officeart/2005/8/layout/vList2"/>
    <dgm:cxn modelId="{6CB1E098-F45A-449D-986A-0F377D09150B}" srcId="{B2989233-9705-40DA-9A9B-66A314868B52}" destId="{83CB917D-A8F8-4354-8E61-C97E64F86A87}" srcOrd="5" destOrd="0" parTransId="{2E950C5F-914F-454E-BF40-947F5701C2FF}" sibTransId="{9CE7C22C-D211-4449-85D0-82F683FB1223}"/>
    <dgm:cxn modelId="{671032A5-7155-484E-BDAA-532C876DD3FD}" srcId="{B2989233-9705-40DA-9A9B-66A314868B52}" destId="{A035A11D-F2F2-404D-9775-BBEE3AA5AFC1}" srcOrd="3" destOrd="0" parTransId="{B4BEB0A3-FE98-466D-924C-9C8D79EE1D52}" sibTransId="{E045702D-15CF-4028-96C7-276DCC17DCC1}"/>
    <dgm:cxn modelId="{809A62D1-CC16-4841-B3AC-17D3DA9846D9}" srcId="{B2989233-9705-40DA-9A9B-66A314868B52}" destId="{BBA7E420-6CF7-46DE-AC28-B459FE180E21}" srcOrd="2" destOrd="0" parTransId="{F635D057-DADB-4B1B-BD46-C9A1B207C53A}" sibTransId="{3AB8875C-6BA9-4585-BE1D-3ABFD9D15FB4}"/>
    <dgm:cxn modelId="{0DC4DF54-2774-4F36-9161-BDCD382B8B7E}" type="presOf" srcId="{E799A275-2B53-461D-8239-B3AFF5926A00}" destId="{057CF671-7482-4778-A5EB-9CC217B0F4FB}" srcOrd="0" destOrd="0" presId="urn:microsoft.com/office/officeart/2005/8/layout/vList2"/>
    <dgm:cxn modelId="{30C12D32-A2F9-4A73-A9F1-258D6598195B}" srcId="{B2989233-9705-40DA-9A9B-66A314868B52}" destId="{E799A275-2B53-461D-8239-B3AFF5926A00}" srcOrd="4" destOrd="0" parTransId="{15C46F02-258B-4FBB-8CE9-4C3ED9474ACD}" sibTransId="{49D5E32A-33A5-4079-9F04-BC807B563D7D}"/>
    <dgm:cxn modelId="{1E940572-148C-478F-A6C1-2B1ED6F9EB31}" type="presOf" srcId="{A035A11D-F2F2-404D-9775-BBEE3AA5AFC1}" destId="{A9993AF3-950F-4E06-B467-B798215FB507}" srcOrd="0" destOrd="0" presId="urn:microsoft.com/office/officeart/2005/8/layout/vList2"/>
    <dgm:cxn modelId="{4EFA31BB-2DD2-4260-AC51-BF9BB15B079A}" type="presOf" srcId="{FF6702F9-24E8-4E3C-83F6-F71FF961CDBA}" destId="{B389AD4C-60F7-4B34-AF0D-389EBF80323E}" srcOrd="0" destOrd="0" presId="urn:microsoft.com/office/officeart/2005/8/layout/vList2"/>
    <dgm:cxn modelId="{EE32EFE8-2BB1-4E18-91CC-7637BCE9DA14}" type="presOf" srcId="{BBA7E420-6CF7-46DE-AC28-B459FE180E21}" destId="{CE59AF4E-BBDC-4AB4-B930-92BC8A77FE0F}" srcOrd="0" destOrd="0" presId="urn:microsoft.com/office/officeart/2005/8/layout/vList2"/>
    <dgm:cxn modelId="{40C45101-CD04-4DA5-A8ED-58E26B86AFE8}" type="presOf" srcId="{574CC885-778D-4F1A-A6C1-2747C7595BB7}" destId="{8CF858A6-CEBF-47E3-A6FF-42790AA5257E}" srcOrd="0" destOrd="0" presId="urn:microsoft.com/office/officeart/2005/8/layout/vList2"/>
    <dgm:cxn modelId="{B967DE36-FF52-4D15-9821-974EF1CB72E9}" srcId="{B2989233-9705-40DA-9A9B-66A314868B52}" destId="{574CC885-778D-4F1A-A6C1-2747C7595BB7}" srcOrd="6" destOrd="0" parTransId="{384F21E7-46C1-4A55-B55C-421EDAC40013}" sibTransId="{59AFD6BC-38C9-437E-A234-44D215F70D5C}"/>
    <dgm:cxn modelId="{90FDF4FB-B8DF-44D3-A0F7-FC1D91970BB4}" type="presOf" srcId="{83CB917D-A8F8-4354-8E61-C97E64F86A87}" destId="{A2DDC3F8-7FB4-4975-A842-74386DB428DE}" srcOrd="0" destOrd="0" presId="urn:microsoft.com/office/officeart/2005/8/layout/vList2"/>
    <dgm:cxn modelId="{20842A85-FDA1-432C-A784-2114E802CC59}" type="presOf" srcId="{B2989233-9705-40DA-9A9B-66A314868B52}" destId="{9FC52DA2-EA99-4E29-8717-99569281E73F}" srcOrd="0" destOrd="0" presId="urn:microsoft.com/office/officeart/2005/8/layout/vList2"/>
    <dgm:cxn modelId="{7B873FDA-5A6F-48E4-9364-8D3E3FA97058}" srcId="{B2989233-9705-40DA-9A9B-66A314868B52}" destId="{FF6702F9-24E8-4E3C-83F6-F71FF961CDBA}" srcOrd="1" destOrd="0" parTransId="{03399A92-5D37-48F4-9707-1DB3481A9018}" sibTransId="{A1DE21C4-FBC2-49ED-99D6-2F36E0AFE59A}"/>
    <dgm:cxn modelId="{863D9330-D9D8-4EAE-A0B0-F169D8A9B69E}" type="presParOf" srcId="{9FC52DA2-EA99-4E29-8717-99569281E73F}" destId="{60561FFB-0154-4F6A-B3EA-A845D6D3DF03}" srcOrd="0" destOrd="0" presId="urn:microsoft.com/office/officeart/2005/8/layout/vList2"/>
    <dgm:cxn modelId="{A4F54660-4914-4F40-AF61-FA80E60C7B00}" type="presParOf" srcId="{9FC52DA2-EA99-4E29-8717-99569281E73F}" destId="{C961554F-A8FB-41A8-865B-209FBE5EFDC0}" srcOrd="1" destOrd="0" presId="urn:microsoft.com/office/officeart/2005/8/layout/vList2"/>
    <dgm:cxn modelId="{12DCA1AA-AB5B-4B6E-82D6-0E96E0B01D46}" type="presParOf" srcId="{9FC52DA2-EA99-4E29-8717-99569281E73F}" destId="{B389AD4C-60F7-4B34-AF0D-389EBF80323E}" srcOrd="2" destOrd="0" presId="urn:microsoft.com/office/officeart/2005/8/layout/vList2"/>
    <dgm:cxn modelId="{26B57EC6-B1D9-428E-B047-2EC5532DA216}" type="presParOf" srcId="{9FC52DA2-EA99-4E29-8717-99569281E73F}" destId="{A9D6B218-0C15-481F-B4CC-0C9450EA7C95}" srcOrd="3" destOrd="0" presId="urn:microsoft.com/office/officeart/2005/8/layout/vList2"/>
    <dgm:cxn modelId="{A63FCCF2-B365-48DE-8DFA-54F0AE8EFB74}" type="presParOf" srcId="{9FC52DA2-EA99-4E29-8717-99569281E73F}" destId="{CE59AF4E-BBDC-4AB4-B930-92BC8A77FE0F}" srcOrd="4" destOrd="0" presId="urn:microsoft.com/office/officeart/2005/8/layout/vList2"/>
    <dgm:cxn modelId="{B886E4E5-B800-4AFF-999C-14986D65F3A2}" type="presParOf" srcId="{9FC52DA2-EA99-4E29-8717-99569281E73F}" destId="{55EA0688-5A79-4A2C-A5B0-08AD34E94441}" srcOrd="5" destOrd="0" presId="urn:microsoft.com/office/officeart/2005/8/layout/vList2"/>
    <dgm:cxn modelId="{08F3768C-605D-413E-BC7C-CAF58A3E2707}" type="presParOf" srcId="{9FC52DA2-EA99-4E29-8717-99569281E73F}" destId="{A9993AF3-950F-4E06-B467-B798215FB507}" srcOrd="6" destOrd="0" presId="urn:microsoft.com/office/officeart/2005/8/layout/vList2"/>
    <dgm:cxn modelId="{505F0123-7719-4A65-93E3-45F077FBEE9D}" type="presParOf" srcId="{9FC52DA2-EA99-4E29-8717-99569281E73F}" destId="{62E6D051-494D-44EE-A214-61D9C5C19724}" srcOrd="7" destOrd="0" presId="urn:microsoft.com/office/officeart/2005/8/layout/vList2"/>
    <dgm:cxn modelId="{54205B4D-70B1-436C-A484-CEC80BFF6F06}" type="presParOf" srcId="{9FC52DA2-EA99-4E29-8717-99569281E73F}" destId="{057CF671-7482-4778-A5EB-9CC217B0F4FB}" srcOrd="8" destOrd="0" presId="urn:microsoft.com/office/officeart/2005/8/layout/vList2"/>
    <dgm:cxn modelId="{364C80B8-66BB-49C3-9E2E-57B961E0C36D}" type="presParOf" srcId="{9FC52DA2-EA99-4E29-8717-99569281E73F}" destId="{CBC80798-C70B-460A-8703-13DAE4583F3F}" srcOrd="9" destOrd="0" presId="urn:microsoft.com/office/officeart/2005/8/layout/vList2"/>
    <dgm:cxn modelId="{AABD3EA1-59F1-4F9C-87AE-9812B24B2445}" type="presParOf" srcId="{9FC52DA2-EA99-4E29-8717-99569281E73F}" destId="{A2DDC3F8-7FB4-4975-A842-74386DB428DE}" srcOrd="10" destOrd="0" presId="urn:microsoft.com/office/officeart/2005/8/layout/vList2"/>
    <dgm:cxn modelId="{C69D8881-BF3B-403C-A617-6EFF52DAC68B}" type="presParOf" srcId="{9FC52DA2-EA99-4E29-8717-99569281E73F}" destId="{7310AE29-232D-488C-A0B3-5F700BAA6980}" srcOrd="11" destOrd="0" presId="urn:microsoft.com/office/officeart/2005/8/layout/vList2"/>
    <dgm:cxn modelId="{0CAD4B06-1F5D-4C9F-8918-11B38DD10FFB}" type="presParOf" srcId="{9FC52DA2-EA99-4E29-8717-99569281E73F}" destId="{8CF858A6-CEBF-47E3-A6FF-42790AA5257E}" srcOrd="1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B2A01A-1460-472C-8AC3-1AA6BDC745C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373E4-5224-4699-A829-D530C3A138CC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РИСУНОК</a:t>
          </a:r>
          <a:endParaRPr lang="ru-RU" sz="2400" b="1" i="0" baseline="0" dirty="0">
            <a:latin typeface="Times New Roman" pitchFamily="18" charset="0"/>
            <a:cs typeface="Times New Roman" pitchFamily="18" charset="0"/>
          </a:endParaRPr>
        </a:p>
      </dgm:t>
    </dgm:pt>
    <dgm:pt modelId="{B42B00FD-D61F-48E1-AA06-CB8A209D8403}" type="parTrans" cxnId="{2D17881D-E870-47BA-BA9C-B1713883DAE2}">
      <dgm:prSet/>
      <dgm:spPr/>
      <dgm:t>
        <a:bodyPr/>
        <a:lstStyle/>
        <a:p>
          <a:endParaRPr lang="ru-RU"/>
        </a:p>
      </dgm:t>
    </dgm:pt>
    <dgm:pt modelId="{40D204F9-DA97-43C0-AB87-ADA30F0B4E04}" type="sibTrans" cxnId="{2D17881D-E870-47BA-BA9C-B1713883DAE2}">
      <dgm:prSet/>
      <dgm:spPr/>
      <dgm:t>
        <a:bodyPr/>
        <a:lstStyle/>
        <a:p>
          <a:endParaRPr lang="ru-RU"/>
        </a:p>
      </dgm:t>
    </dgm:pt>
    <dgm:pt modelId="{9991EF01-530A-44E3-BB06-B1672F1FD7A1}" type="pres">
      <dgm:prSet presAssocID="{40B2A01A-1460-472C-8AC3-1AA6BDC745C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80958B-BDCE-4734-B519-34D29ED84B84}" type="pres">
      <dgm:prSet presAssocID="{40B2A01A-1460-472C-8AC3-1AA6BDC745C7}" presName="arrow" presStyleLbl="bgShp" presStyleIdx="0" presStyleCnt="1" custLinFactNeighborY="-17647"/>
      <dgm:spPr/>
      <dgm:t>
        <a:bodyPr/>
        <a:lstStyle/>
        <a:p>
          <a:endParaRPr lang="ru-RU"/>
        </a:p>
      </dgm:t>
    </dgm:pt>
    <dgm:pt modelId="{0B5B3AE5-9935-496A-AC7A-DA25CAE26F33}" type="pres">
      <dgm:prSet presAssocID="{40B2A01A-1460-472C-8AC3-1AA6BDC745C7}" presName="linearProcess" presStyleCnt="0"/>
      <dgm:spPr/>
    </dgm:pt>
    <dgm:pt modelId="{B3BFBA82-A60F-4C95-A197-5FA1A9BBB1C7}" type="pres">
      <dgm:prSet presAssocID="{675373E4-5224-4699-A829-D530C3A138CC}" presName="textNode" presStyleLbl="node1" presStyleIdx="0" presStyleCnt="1" custScaleX="208261" custLinFactNeighborX="-8405" custLinFactNeighborY="-1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05945F-0A12-44EB-898C-0CA4B8CDF9B3}" type="presOf" srcId="{40B2A01A-1460-472C-8AC3-1AA6BDC745C7}" destId="{9991EF01-530A-44E3-BB06-B1672F1FD7A1}" srcOrd="0" destOrd="0" presId="urn:microsoft.com/office/officeart/2005/8/layout/hProcess9"/>
    <dgm:cxn modelId="{10164B56-0A7C-4D08-8456-26FE1184C357}" type="presOf" srcId="{675373E4-5224-4699-A829-D530C3A138CC}" destId="{B3BFBA82-A60F-4C95-A197-5FA1A9BBB1C7}" srcOrd="0" destOrd="0" presId="urn:microsoft.com/office/officeart/2005/8/layout/hProcess9"/>
    <dgm:cxn modelId="{2D17881D-E870-47BA-BA9C-B1713883DAE2}" srcId="{40B2A01A-1460-472C-8AC3-1AA6BDC745C7}" destId="{675373E4-5224-4699-A829-D530C3A138CC}" srcOrd="0" destOrd="0" parTransId="{B42B00FD-D61F-48E1-AA06-CB8A209D8403}" sibTransId="{40D204F9-DA97-43C0-AB87-ADA30F0B4E04}"/>
    <dgm:cxn modelId="{42C66A45-DF98-4B50-B2EC-3C73F542D7B0}" type="presParOf" srcId="{9991EF01-530A-44E3-BB06-B1672F1FD7A1}" destId="{A680958B-BDCE-4734-B519-34D29ED84B84}" srcOrd="0" destOrd="0" presId="urn:microsoft.com/office/officeart/2005/8/layout/hProcess9"/>
    <dgm:cxn modelId="{98773400-E8A6-4C09-B161-176E563FAA6F}" type="presParOf" srcId="{9991EF01-530A-44E3-BB06-B1672F1FD7A1}" destId="{0B5B3AE5-9935-496A-AC7A-DA25CAE26F33}" srcOrd="1" destOrd="0" presId="urn:microsoft.com/office/officeart/2005/8/layout/hProcess9"/>
    <dgm:cxn modelId="{82C70FF8-1729-4BD3-BE12-2CAD009D9FFD}" type="presParOf" srcId="{0B5B3AE5-9935-496A-AC7A-DA25CAE26F33}" destId="{B3BFBA82-A60F-4C95-A197-5FA1A9BBB1C7}" srcOrd="0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B2A01A-1460-472C-8AC3-1AA6BDC745C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373E4-5224-4699-A829-D530C3A138CC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ЖИВОПИСЬ</a:t>
          </a:r>
          <a:endParaRPr lang="ru-RU" sz="2400" b="1" i="0" baseline="0" dirty="0">
            <a:latin typeface="Times New Roman" pitchFamily="18" charset="0"/>
            <a:cs typeface="Times New Roman" pitchFamily="18" charset="0"/>
          </a:endParaRPr>
        </a:p>
      </dgm:t>
    </dgm:pt>
    <dgm:pt modelId="{B42B00FD-D61F-48E1-AA06-CB8A209D8403}" type="parTrans" cxnId="{2D17881D-E870-47BA-BA9C-B1713883DAE2}">
      <dgm:prSet/>
      <dgm:spPr/>
      <dgm:t>
        <a:bodyPr/>
        <a:lstStyle/>
        <a:p>
          <a:endParaRPr lang="ru-RU"/>
        </a:p>
      </dgm:t>
    </dgm:pt>
    <dgm:pt modelId="{40D204F9-DA97-43C0-AB87-ADA30F0B4E04}" type="sibTrans" cxnId="{2D17881D-E870-47BA-BA9C-B1713883DAE2}">
      <dgm:prSet/>
      <dgm:spPr/>
      <dgm:t>
        <a:bodyPr/>
        <a:lstStyle/>
        <a:p>
          <a:endParaRPr lang="ru-RU"/>
        </a:p>
      </dgm:t>
    </dgm:pt>
    <dgm:pt modelId="{9991EF01-530A-44E3-BB06-B1672F1FD7A1}" type="pres">
      <dgm:prSet presAssocID="{40B2A01A-1460-472C-8AC3-1AA6BDC745C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80958B-BDCE-4734-B519-34D29ED84B84}" type="pres">
      <dgm:prSet presAssocID="{40B2A01A-1460-472C-8AC3-1AA6BDC745C7}" presName="arrow" presStyleLbl="bgShp" presStyleIdx="0" presStyleCnt="1" custLinFactNeighborY="-17647"/>
      <dgm:spPr/>
      <dgm:t>
        <a:bodyPr/>
        <a:lstStyle/>
        <a:p>
          <a:endParaRPr lang="ru-RU"/>
        </a:p>
      </dgm:t>
    </dgm:pt>
    <dgm:pt modelId="{0B5B3AE5-9935-496A-AC7A-DA25CAE26F33}" type="pres">
      <dgm:prSet presAssocID="{40B2A01A-1460-472C-8AC3-1AA6BDC745C7}" presName="linearProcess" presStyleCnt="0"/>
      <dgm:spPr/>
    </dgm:pt>
    <dgm:pt modelId="{B3BFBA82-A60F-4C95-A197-5FA1A9BBB1C7}" type="pres">
      <dgm:prSet presAssocID="{675373E4-5224-4699-A829-D530C3A138CC}" presName="textNode" presStyleLbl="node1" presStyleIdx="0" presStyleCnt="1" custScaleX="208261" custLinFactNeighborX="-8405" custLinFactNeighborY="-1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04C835-0A6C-496B-AE8B-EF5940F22D66}" type="presOf" srcId="{675373E4-5224-4699-A829-D530C3A138CC}" destId="{B3BFBA82-A60F-4C95-A197-5FA1A9BBB1C7}" srcOrd="0" destOrd="0" presId="urn:microsoft.com/office/officeart/2005/8/layout/hProcess9"/>
    <dgm:cxn modelId="{7860B7DC-D84F-4F01-8576-3B826965C0BA}" type="presOf" srcId="{40B2A01A-1460-472C-8AC3-1AA6BDC745C7}" destId="{9991EF01-530A-44E3-BB06-B1672F1FD7A1}" srcOrd="0" destOrd="0" presId="urn:microsoft.com/office/officeart/2005/8/layout/hProcess9"/>
    <dgm:cxn modelId="{2D17881D-E870-47BA-BA9C-B1713883DAE2}" srcId="{40B2A01A-1460-472C-8AC3-1AA6BDC745C7}" destId="{675373E4-5224-4699-A829-D530C3A138CC}" srcOrd="0" destOrd="0" parTransId="{B42B00FD-D61F-48E1-AA06-CB8A209D8403}" sibTransId="{40D204F9-DA97-43C0-AB87-ADA30F0B4E04}"/>
    <dgm:cxn modelId="{C9F644AC-7961-4BBA-B719-87B30F3C0133}" type="presParOf" srcId="{9991EF01-530A-44E3-BB06-B1672F1FD7A1}" destId="{A680958B-BDCE-4734-B519-34D29ED84B84}" srcOrd="0" destOrd="0" presId="urn:microsoft.com/office/officeart/2005/8/layout/hProcess9"/>
    <dgm:cxn modelId="{922B596E-9A06-4C2B-8043-DCBADB9C64A8}" type="presParOf" srcId="{9991EF01-530A-44E3-BB06-B1672F1FD7A1}" destId="{0B5B3AE5-9935-496A-AC7A-DA25CAE26F33}" srcOrd="1" destOrd="0" presId="urn:microsoft.com/office/officeart/2005/8/layout/hProcess9"/>
    <dgm:cxn modelId="{01E59F68-89F9-452E-B9FE-8EC326379F50}" type="presParOf" srcId="{0B5B3AE5-9935-496A-AC7A-DA25CAE26F33}" destId="{B3BFBA82-A60F-4C95-A197-5FA1A9BBB1C7}" srcOrd="0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B2A01A-1460-472C-8AC3-1AA6BDC745C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373E4-5224-4699-A829-D530C3A138CC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КОМПОЗИЦИЯ</a:t>
          </a:r>
          <a:endParaRPr lang="ru-RU" sz="2400" b="1" i="0" baseline="0" dirty="0">
            <a:latin typeface="Times New Roman" pitchFamily="18" charset="0"/>
            <a:cs typeface="Times New Roman" pitchFamily="18" charset="0"/>
          </a:endParaRPr>
        </a:p>
      </dgm:t>
    </dgm:pt>
    <dgm:pt modelId="{B42B00FD-D61F-48E1-AA06-CB8A209D8403}" type="parTrans" cxnId="{2D17881D-E870-47BA-BA9C-B1713883DAE2}">
      <dgm:prSet/>
      <dgm:spPr/>
      <dgm:t>
        <a:bodyPr/>
        <a:lstStyle/>
        <a:p>
          <a:endParaRPr lang="ru-RU"/>
        </a:p>
      </dgm:t>
    </dgm:pt>
    <dgm:pt modelId="{40D204F9-DA97-43C0-AB87-ADA30F0B4E04}" type="sibTrans" cxnId="{2D17881D-E870-47BA-BA9C-B1713883DAE2}">
      <dgm:prSet/>
      <dgm:spPr/>
      <dgm:t>
        <a:bodyPr/>
        <a:lstStyle/>
        <a:p>
          <a:endParaRPr lang="ru-RU"/>
        </a:p>
      </dgm:t>
    </dgm:pt>
    <dgm:pt modelId="{9991EF01-530A-44E3-BB06-B1672F1FD7A1}" type="pres">
      <dgm:prSet presAssocID="{40B2A01A-1460-472C-8AC3-1AA6BDC745C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80958B-BDCE-4734-B519-34D29ED84B84}" type="pres">
      <dgm:prSet presAssocID="{40B2A01A-1460-472C-8AC3-1AA6BDC745C7}" presName="arrow" presStyleLbl="bgShp" presStyleIdx="0" presStyleCnt="1" custLinFactNeighborY="-17647"/>
      <dgm:spPr/>
      <dgm:t>
        <a:bodyPr/>
        <a:lstStyle/>
        <a:p>
          <a:endParaRPr lang="ru-RU"/>
        </a:p>
      </dgm:t>
    </dgm:pt>
    <dgm:pt modelId="{0B5B3AE5-9935-496A-AC7A-DA25CAE26F33}" type="pres">
      <dgm:prSet presAssocID="{40B2A01A-1460-472C-8AC3-1AA6BDC745C7}" presName="linearProcess" presStyleCnt="0"/>
      <dgm:spPr/>
    </dgm:pt>
    <dgm:pt modelId="{B3BFBA82-A60F-4C95-A197-5FA1A9BBB1C7}" type="pres">
      <dgm:prSet presAssocID="{675373E4-5224-4699-A829-D530C3A138CC}" presName="textNode" presStyleLbl="node1" presStyleIdx="0" presStyleCnt="1" custScaleX="208261" custLinFactNeighborX="-8405" custLinFactNeighborY="-1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BB9777-C567-4FF4-A4A7-680B90B086F3}" type="presOf" srcId="{40B2A01A-1460-472C-8AC3-1AA6BDC745C7}" destId="{9991EF01-530A-44E3-BB06-B1672F1FD7A1}" srcOrd="0" destOrd="0" presId="urn:microsoft.com/office/officeart/2005/8/layout/hProcess9"/>
    <dgm:cxn modelId="{2D17881D-E870-47BA-BA9C-B1713883DAE2}" srcId="{40B2A01A-1460-472C-8AC3-1AA6BDC745C7}" destId="{675373E4-5224-4699-A829-D530C3A138CC}" srcOrd="0" destOrd="0" parTransId="{B42B00FD-D61F-48E1-AA06-CB8A209D8403}" sibTransId="{40D204F9-DA97-43C0-AB87-ADA30F0B4E04}"/>
    <dgm:cxn modelId="{74C0021E-D6F3-4F32-B233-E915F823C9EA}" type="presOf" srcId="{675373E4-5224-4699-A829-D530C3A138CC}" destId="{B3BFBA82-A60F-4C95-A197-5FA1A9BBB1C7}" srcOrd="0" destOrd="0" presId="urn:microsoft.com/office/officeart/2005/8/layout/hProcess9"/>
    <dgm:cxn modelId="{95722ED7-B2AC-4BD5-A0CC-8DF10D6B5E63}" type="presParOf" srcId="{9991EF01-530A-44E3-BB06-B1672F1FD7A1}" destId="{A680958B-BDCE-4734-B519-34D29ED84B84}" srcOrd="0" destOrd="0" presId="urn:microsoft.com/office/officeart/2005/8/layout/hProcess9"/>
    <dgm:cxn modelId="{AFF68774-9E84-4769-8812-33B5066CAB9E}" type="presParOf" srcId="{9991EF01-530A-44E3-BB06-B1672F1FD7A1}" destId="{0B5B3AE5-9935-496A-AC7A-DA25CAE26F33}" srcOrd="1" destOrd="0" presId="urn:microsoft.com/office/officeart/2005/8/layout/hProcess9"/>
    <dgm:cxn modelId="{97AD491D-1363-40FF-8631-C5BF14981668}" type="presParOf" srcId="{0B5B3AE5-9935-496A-AC7A-DA25CAE26F33}" destId="{B3BFBA82-A60F-4C95-A197-5FA1A9BBB1C7}" srcOrd="0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B2A01A-1460-472C-8AC3-1AA6BDC745C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373E4-5224-4699-A829-D530C3A138CC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ЧЕРЧЕНИЕ</a:t>
          </a:r>
          <a:endParaRPr lang="ru-RU" sz="2400" b="1" i="0" baseline="0" dirty="0">
            <a:latin typeface="Times New Roman" pitchFamily="18" charset="0"/>
            <a:cs typeface="Times New Roman" pitchFamily="18" charset="0"/>
          </a:endParaRPr>
        </a:p>
      </dgm:t>
    </dgm:pt>
    <dgm:pt modelId="{B42B00FD-D61F-48E1-AA06-CB8A209D8403}" type="parTrans" cxnId="{2D17881D-E870-47BA-BA9C-B1713883DAE2}">
      <dgm:prSet/>
      <dgm:spPr/>
      <dgm:t>
        <a:bodyPr/>
        <a:lstStyle/>
        <a:p>
          <a:endParaRPr lang="ru-RU"/>
        </a:p>
      </dgm:t>
    </dgm:pt>
    <dgm:pt modelId="{40D204F9-DA97-43C0-AB87-ADA30F0B4E04}" type="sibTrans" cxnId="{2D17881D-E870-47BA-BA9C-B1713883DAE2}">
      <dgm:prSet/>
      <dgm:spPr/>
      <dgm:t>
        <a:bodyPr/>
        <a:lstStyle/>
        <a:p>
          <a:endParaRPr lang="ru-RU"/>
        </a:p>
      </dgm:t>
    </dgm:pt>
    <dgm:pt modelId="{9991EF01-530A-44E3-BB06-B1672F1FD7A1}" type="pres">
      <dgm:prSet presAssocID="{40B2A01A-1460-472C-8AC3-1AA6BDC745C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80958B-BDCE-4734-B519-34D29ED84B84}" type="pres">
      <dgm:prSet presAssocID="{40B2A01A-1460-472C-8AC3-1AA6BDC745C7}" presName="arrow" presStyleLbl="bgShp" presStyleIdx="0" presStyleCnt="1" custLinFactNeighborY="-17647"/>
      <dgm:spPr/>
      <dgm:t>
        <a:bodyPr/>
        <a:lstStyle/>
        <a:p>
          <a:endParaRPr lang="ru-RU"/>
        </a:p>
      </dgm:t>
    </dgm:pt>
    <dgm:pt modelId="{0B5B3AE5-9935-496A-AC7A-DA25CAE26F33}" type="pres">
      <dgm:prSet presAssocID="{40B2A01A-1460-472C-8AC3-1AA6BDC745C7}" presName="linearProcess" presStyleCnt="0"/>
      <dgm:spPr/>
    </dgm:pt>
    <dgm:pt modelId="{B3BFBA82-A60F-4C95-A197-5FA1A9BBB1C7}" type="pres">
      <dgm:prSet presAssocID="{675373E4-5224-4699-A829-D530C3A138CC}" presName="textNode" presStyleLbl="node1" presStyleIdx="0" presStyleCnt="1" custScaleX="190599" custLinFactNeighborX="-8405" custLinFactNeighborY="-1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BCFE50-78BD-45A8-8781-9D5F891D5290}" type="presOf" srcId="{675373E4-5224-4699-A829-D530C3A138CC}" destId="{B3BFBA82-A60F-4C95-A197-5FA1A9BBB1C7}" srcOrd="0" destOrd="0" presId="urn:microsoft.com/office/officeart/2005/8/layout/hProcess9"/>
    <dgm:cxn modelId="{D19B9BE6-93C0-4A6D-A9F9-E0877ED4AC2B}" type="presOf" srcId="{40B2A01A-1460-472C-8AC3-1AA6BDC745C7}" destId="{9991EF01-530A-44E3-BB06-B1672F1FD7A1}" srcOrd="0" destOrd="0" presId="urn:microsoft.com/office/officeart/2005/8/layout/hProcess9"/>
    <dgm:cxn modelId="{2D17881D-E870-47BA-BA9C-B1713883DAE2}" srcId="{40B2A01A-1460-472C-8AC3-1AA6BDC745C7}" destId="{675373E4-5224-4699-A829-D530C3A138CC}" srcOrd="0" destOrd="0" parTransId="{B42B00FD-D61F-48E1-AA06-CB8A209D8403}" sibTransId="{40D204F9-DA97-43C0-AB87-ADA30F0B4E04}"/>
    <dgm:cxn modelId="{DB08BB14-5292-4285-88AB-039118EC25A9}" type="presParOf" srcId="{9991EF01-530A-44E3-BB06-B1672F1FD7A1}" destId="{A680958B-BDCE-4734-B519-34D29ED84B84}" srcOrd="0" destOrd="0" presId="urn:microsoft.com/office/officeart/2005/8/layout/hProcess9"/>
    <dgm:cxn modelId="{FECE12C3-05CA-4D39-87BD-B4CDDE6009EF}" type="presParOf" srcId="{9991EF01-530A-44E3-BB06-B1672F1FD7A1}" destId="{0B5B3AE5-9935-496A-AC7A-DA25CAE26F33}" srcOrd="1" destOrd="0" presId="urn:microsoft.com/office/officeart/2005/8/layout/hProcess9"/>
    <dgm:cxn modelId="{519D284C-82C8-4026-83D3-8156866A4955}" type="presParOf" srcId="{0B5B3AE5-9935-496A-AC7A-DA25CAE26F33}" destId="{B3BFBA82-A60F-4C95-A197-5FA1A9BBB1C7}" srcOrd="0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561FFB-0154-4F6A-B3EA-A845D6D3DF03}">
      <dsp:nvSpPr>
        <dsp:cNvPr id="0" name=""/>
        <dsp:cNvSpPr/>
      </dsp:nvSpPr>
      <dsp:spPr>
        <a:xfrm>
          <a:off x="0" y="0"/>
          <a:ext cx="8077200" cy="803947"/>
        </a:xfrm>
        <a:prstGeom prst="roundRect">
          <a:avLst/>
        </a:prstGeom>
        <a:gradFill rotWithShape="1">
          <a:gsLst>
            <a:gs pos="0">
              <a:schemeClr val="accent3">
                <a:shade val="63000"/>
                <a:satMod val="165000"/>
              </a:schemeClr>
            </a:gs>
            <a:gs pos="30000">
              <a:schemeClr val="accent3">
                <a:shade val="58000"/>
                <a:satMod val="165000"/>
              </a:schemeClr>
            </a:gs>
            <a:gs pos="75000">
              <a:schemeClr val="accent3">
                <a:shade val="30000"/>
                <a:satMod val="175000"/>
              </a:schemeClr>
            </a:gs>
            <a:gs pos="100000">
              <a:schemeClr val="accent3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chilly" dir="t"/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Установлены следующие вступительные испытания: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8077200" cy="803947"/>
      </dsp:txXfrm>
    </dsp:sp>
    <dsp:sp modelId="{B389AD4C-60F7-4B34-AF0D-389EBF80323E}">
      <dsp:nvSpPr>
        <dsp:cNvPr id="0" name=""/>
        <dsp:cNvSpPr/>
      </dsp:nvSpPr>
      <dsp:spPr>
        <a:xfrm>
          <a:off x="0" y="808421"/>
          <a:ext cx="8077200" cy="409915"/>
        </a:xfrm>
        <a:prstGeom prst="roundRect">
          <a:avLst/>
        </a:prstGeom>
        <a:gradFill rotWithShape="1">
          <a:gsLst>
            <a:gs pos="0">
              <a:schemeClr val="accent3">
                <a:shade val="63000"/>
                <a:satMod val="165000"/>
              </a:schemeClr>
            </a:gs>
            <a:gs pos="30000">
              <a:schemeClr val="accent3">
                <a:shade val="58000"/>
                <a:satMod val="165000"/>
              </a:schemeClr>
            </a:gs>
            <a:gs pos="75000">
              <a:schemeClr val="accent3">
                <a:shade val="30000"/>
                <a:satMod val="175000"/>
              </a:schemeClr>
            </a:gs>
            <a:gs pos="100000">
              <a:schemeClr val="accent3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chilly" dir="t"/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1)  Рисунок 6 часов – 100 баллов.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808421"/>
        <a:ext cx="8077200" cy="409915"/>
      </dsp:txXfrm>
    </dsp:sp>
    <dsp:sp modelId="{CE59AF4E-BBDC-4AB4-B930-92BC8A77FE0F}">
      <dsp:nvSpPr>
        <dsp:cNvPr id="0" name=""/>
        <dsp:cNvSpPr/>
      </dsp:nvSpPr>
      <dsp:spPr>
        <a:xfrm>
          <a:off x="0" y="2088175"/>
          <a:ext cx="8077200" cy="678746"/>
        </a:xfrm>
        <a:prstGeom prst="roundRect">
          <a:avLst/>
        </a:prstGeom>
        <a:gradFill rotWithShape="1">
          <a:gsLst>
            <a:gs pos="0">
              <a:schemeClr val="accent3">
                <a:shade val="63000"/>
                <a:satMod val="165000"/>
              </a:schemeClr>
            </a:gs>
            <a:gs pos="30000">
              <a:schemeClr val="accent3">
                <a:shade val="58000"/>
                <a:satMod val="165000"/>
              </a:schemeClr>
            </a:gs>
            <a:gs pos="75000">
              <a:schemeClr val="accent3">
                <a:shade val="30000"/>
                <a:satMod val="175000"/>
              </a:schemeClr>
            </a:gs>
            <a:gs pos="100000">
              <a:schemeClr val="accent3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chilly" dir="t"/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2)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Композиция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6 часов – 100 баллов (испытание является приоритетным)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088175"/>
        <a:ext cx="8077200" cy="678746"/>
      </dsp:txXfrm>
    </dsp:sp>
    <dsp:sp modelId="{A9993AF3-950F-4E06-B467-B798215FB507}">
      <dsp:nvSpPr>
        <dsp:cNvPr id="0" name=""/>
        <dsp:cNvSpPr/>
      </dsp:nvSpPr>
      <dsp:spPr>
        <a:xfrm>
          <a:off x="0" y="2733949"/>
          <a:ext cx="8077200" cy="550931"/>
        </a:xfrm>
        <a:prstGeom prst="roundRect">
          <a:avLst/>
        </a:prstGeom>
        <a:gradFill rotWithShape="1">
          <a:gsLst>
            <a:gs pos="0">
              <a:schemeClr val="accent3">
                <a:shade val="63000"/>
                <a:satMod val="165000"/>
              </a:schemeClr>
            </a:gs>
            <a:gs pos="30000">
              <a:schemeClr val="accent3">
                <a:shade val="58000"/>
                <a:satMod val="165000"/>
              </a:schemeClr>
            </a:gs>
            <a:gs pos="75000">
              <a:schemeClr val="accent3">
                <a:shade val="30000"/>
                <a:satMod val="175000"/>
              </a:schemeClr>
            </a:gs>
            <a:gs pos="100000">
              <a:schemeClr val="accent3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chilly" dir="t"/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3) Математика (ЕГЭ) – 100 баллов, 4) Русский язык (ЕГЭ) – 100 баллов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733949"/>
        <a:ext cx="8077200" cy="550931"/>
      </dsp:txXfrm>
    </dsp:sp>
    <dsp:sp modelId="{057CF671-7482-4778-A5EB-9CC217B0F4FB}">
      <dsp:nvSpPr>
        <dsp:cNvPr id="0" name=""/>
        <dsp:cNvSpPr/>
      </dsp:nvSpPr>
      <dsp:spPr>
        <a:xfrm>
          <a:off x="0" y="3276275"/>
          <a:ext cx="8077200" cy="678746"/>
        </a:xfrm>
        <a:prstGeom prst="roundRect">
          <a:avLst/>
        </a:prstGeom>
        <a:gradFill rotWithShape="1">
          <a:gsLst>
            <a:gs pos="0">
              <a:schemeClr val="accent3">
                <a:shade val="63000"/>
                <a:satMod val="165000"/>
              </a:schemeClr>
            </a:gs>
            <a:gs pos="30000">
              <a:schemeClr val="accent3">
                <a:shade val="58000"/>
                <a:satMod val="165000"/>
              </a:schemeClr>
            </a:gs>
            <a:gs pos="75000">
              <a:schemeClr val="accent3">
                <a:shade val="30000"/>
                <a:satMod val="175000"/>
              </a:schemeClr>
            </a:gs>
            <a:gs pos="100000">
              <a:schemeClr val="accent3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chilly" dir="t"/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Творческие вступительные испытания для абитуриентов кафедры архитектуры на сайте МГТУ: </a:t>
          </a:r>
          <a:r>
            <a:rPr lang="en-US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http://www.magtu.ru</a:t>
          </a:r>
          <a:r>
            <a:rPr lang="ru-RU" sz="18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(СМК-О-ПВД-46-12. Версия 2)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276275"/>
        <a:ext cx="8077200" cy="678746"/>
      </dsp:txXfrm>
    </dsp:sp>
    <dsp:sp modelId="{A2DDC3F8-7FB4-4975-A842-74386DB428DE}">
      <dsp:nvSpPr>
        <dsp:cNvPr id="0" name=""/>
        <dsp:cNvSpPr/>
      </dsp:nvSpPr>
      <dsp:spPr>
        <a:xfrm>
          <a:off x="0" y="1227095"/>
          <a:ext cx="8077200" cy="409915"/>
        </a:xfrm>
        <a:prstGeom prst="roundRect">
          <a:avLst/>
        </a:prstGeom>
        <a:gradFill rotWithShape="1">
          <a:gsLst>
            <a:gs pos="0">
              <a:schemeClr val="accent3">
                <a:shade val="63000"/>
                <a:satMod val="165000"/>
              </a:schemeClr>
            </a:gs>
            <a:gs pos="30000">
              <a:schemeClr val="accent3">
                <a:shade val="58000"/>
                <a:satMod val="165000"/>
              </a:schemeClr>
            </a:gs>
            <a:gs pos="75000">
              <a:schemeClr val="accent3">
                <a:shade val="30000"/>
                <a:satMod val="175000"/>
              </a:schemeClr>
            </a:gs>
            <a:gs pos="100000">
              <a:schemeClr val="accent3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chilly" dir="t"/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2)  Живопись 6 часов – 100 баллов.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227095"/>
        <a:ext cx="8077200" cy="409915"/>
      </dsp:txXfrm>
    </dsp:sp>
    <dsp:sp modelId="{8CF858A6-CEBF-47E3-A6FF-42790AA5257E}">
      <dsp:nvSpPr>
        <dsp:cNvPr id="0" name=""/>
        <dsp:cNvSpPr/>
      </dsp:nvSpPr>
      <dsp:spPr>
        <a:xfrm>
          <a:off x="0" y="1657632"/>
          <a:ext cx="8077200" cy="409915"/>
        </a:xfrm>
        <a:prstGeom prst="roundRect">
          <a:avLst/>
        </a:prstGeom>
        <a:gradFill rotWithShape="1">
          <a:gsLst>
            <a:gs pos="0">
              <a:schemeClr val="accent3">
                <a:shade val="63000"/>
                <a:satMod val="165000"/>
              </a:schemeClr>
            </a:gs>
            <a:gs pos="30000">
              <a:schemeClr val="accent3">
                <a:shade val="58000"/>
                <a:satMod val="165000"/>
              </a:schemeClr>
            </a:gs>
            <a:gs pos="75000">
              <a:schemeClr val="accent3">
                <a:shade val="30000"/>
                <a:satMod val="175000"/>
              </a:schemeClr>
            </a:gs>
            <a:gs pos="100000">
              <a:schemeClr val="accent3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chilly" dir="t"/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2)  Черчение 6 часов – 100 баллов.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657632"/>
        <a:ext cx="8077200" cy="40991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80958B-BDCE-4734-B519-34D29ED84B84}">
      <dsp:nvSpPr>
        <dsp:cNvPr id="0" name=""/>
        <dsp:cNvSpPr/>
      </dsp:nvSpPr>
      <dsp:spPr>
        <a:xfrm>
          <a:off x="631870" y="0"/>
          <a:ext cx="7161195" cy="122413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FBA82-A60F-4C95-A197-5FA1A9BBB1C7}">
      <dsp:nvSpPr>
        <dsp:cNvPr id="0" name=""/>
        <dsp:cNvSpPr/>
      </dsp:nvSpPr>
      <dsp:spPr>
        <a:xfrm>
          <a:off x="1368154" y="360037"/>
          <a:ext cx="5263756" cy="489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РИСУНОК</a:t>
          </a:r>
          <a:endParaRPr lang="ru-RU" sz="2400" b="1" i="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1368154" y="360037"/>
        <a:ext cx="5263756" cy="48965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80958B-BDCE-4734-B519-34D29ED84B84}">
      <dsp:nvSpPr>
        <dsp:cNvPr id="0" name=""/>
        <dsp:cNvSpPr/>
      </dsp:nvSpPr>
      <dsp:spPr>
        <a:xfrm>
          <a:off x="631870" y="0"/>
          <a:ext cx="7161195" cy="122413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FBA82-A60F-4C95-A197-5FA1A9BBB1C7}">
      <dsp:nvSpPr>
        <dsp:cNvPr id="0" name=""/>
        <dsp:cNvSpPr/>
      </dsp:nvSpPr>
      <dsp:spPr>
        <a:xfrm>
          <a:off x="1368154" y="360037"/>
          <a:ext cx="5263756" cy="489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ЖИВОПИСЬ</a:t>
          </a:r>
          <a:endParaRPr lang="ru-RU" sz="2400" b="1" i="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1368154" y="360037"/>
        <a:ext cx="5263756" cy="48965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80958B-BDCE-4734-B519-34D29ED84B84}">
      <dsp:nvSpPr>
        <dsp:cNvPr id="0" name=""/>
        <dsp:cNvSpPr/>
      </dsp:nvSpPr>
      <dsp:spPr>
        <a:xfrm>
          <a:off x="631870" y="0"/>
          <a:ext cx="7161195" cy="122413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FBA82-A60F-4C95-A197-5FA1A9BBB1C7}">
      <dsp:nvSpPr>
        <dsp:cNvPr id="0" name=""/>
        <dsp:cNvSpPr/>
      </dsp:nvSpPr>
      <dsp:spPr>
        <a:xfrm>
          <a:off x="1160757" y="360037"/>
          <a:ext cx="5647572" cy="489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КОМПОЗИЦИЯ</a:t>
          </a:r>
          <a:endParaRPr lang="ru-RU" sz="2400" b="1" i="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1160757" y="360037"/>
        <a:ext cx="5647572" cy="48965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80958B-BDCE-4734-B519-34D29ED84B84}">
      <dsp:nvSpPr>
        <dsp:cNvPr id="0" name=""/>
        <dsp:cNvSpPr/>
      </dsp:nvSpPr>
      <dsp:spPr>
        <a:xfrm>
          <a:off x="631870" y="0"/>
          <a:ext cx="7161195" cy="122413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FBA82-A60F-4C95-A197-5FA1A9BBB1C7}">
      <dsp:nvSpPr>
        <dsp:cNvPr id="0" name=""/>
        <dsp:cNvSpPr/>
      </dsp:nvSpPr>
      <dsp:spPr>
        <a:xfrm>
          <a:off x="1591356" y="360037"/>
          <a:ext cx="4817353" cy="489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ЧЕРЧЕНИЕ</a:t>
          </a:r>
          <a:endParaRPr lang="ru-RU" sz="2400" b="1" i="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1591356" y="360037"/>
        <a:ext cx="4817353" cy="48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DEA15-01F4-4986-92A6-998D390B1CD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9A734-4C15-49C5-A670-9414D6B7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A734-4C15-49C5-A670-9414D6B7BA5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5D22D68-E86D-4585-93A8-610FDE27EE18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5CD114E-CAD3-49E2-96DE-01F8924B3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rchi-mgtu@mail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71480"/>
            <a:ext cx="8001056" cy="785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TextBox 5"/>
          <p:cNvSpPr txBox="1"/>
          <p:nvPr/>
        </p:nvSpPr>
        <p:spPr>
          <a:xfrm>
            <a:off x="642910" y="642918"/>
            <a:ext cx="7858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ФГБОУ ВПО «Магнитогорский государственный технический университет им. Г.И. Носова»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29190" y="4500570"/>
            <a:ext cx="2857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270100 - Архитектура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rtem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99" y="0"/>
            <a:ext cx="9131301" cy="6802438"/>
          </a:xfrm>
          <a:prstGeom prst="rect">
            <a:avLst/>
          </a:prstGeom>
          <a:noFill/>
        </p:spPr>
      </p:pic>
    </p:spTree>
  </p:cSld>
  <p:clrMapOvr>
    <a:masterClrMapping/>
  </p:clrMapOvr>
  <p:transition advTm="15266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7150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УЧЕБНЫЙ    ПРОЦЕСС    И    ЗАЩИТА    ДИПЛОМА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5" name="Содержимое 4" descr="учебная аудитория архитекторов-дизайнеров_грСДА-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196752"/>
            <a:ext cx="3429023" cy="2571768"/>
          </a:xfrm>
        </p:spPr>
      </p:pic>
      <p:pic>
        <p:nvPicPr>
          <p:cNvPr id="14" name="Содержимое 4" descr="учебная аудитория архитекторов-дизайнеров_грСДА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30" y="3933056"/>
            <a:ext cx="3429022" cy="2571767"/>
          </a:xfrm>
          <a:prstGeom prst="rect">
            <a:avLst/>
          </a:prstGeom>
        </p:spPr>
      </p:pic>
      <p:pic>
        <p:nvPicPr>
          <p:cNvPr id="2050" name="Picture 2" descr="C:\Users\Chu$ik\Desktop\y_132599a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340768"/>
            <a:ext cx="3469280" cy="2304256"/>
          </a:xfrm>
          <a:prstGeom prst="rect">
            <a:avLst/>
          </a:prstGeom>
          <a:noFill/>
        </p:spPr>
      </p:pic>
      <p:pic>
        <p:nvPicPr>
          <p:cNvPr id="2052" name="Picture 4" descr="C:\Users\Chu$ik\Desktop\x_a8273f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933056"/>
            <a:ext cx="3384376" cy="2538281"/>
          </a:xfrm>
          <a:prstGeom prst="rect">
            <a:avLst/>
          </a:prstGeom>
          <a:noFill/>
        </p:spPr>
      </p:pic>
    </p:spTree>
  </p:cSld>
  <p:clrMapOvr>
    <a:masterClrMapping/>
  </p:clrMapOvr>
  <p:transition advTm="10078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Курсовые проекты 1 курс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098" name="Picture 2" descr="G:\КУРСАЧИ\АП САР-05\Курсовые Проекты 1курс\кп 2-4 Филип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1"/>
            <a:ext cx="3960440" cy="5281647"/>
          </a:xfrm>
          <a:prstGeom prst="rect">
            <a:avLst/>
          </a:prstGeom>
          <a:noFill/>
        </p:spPr>
      </p:pic>
      <p:pic>
        <p:nvPicPr>
          <p:cNvPr id="4099" name="Picture 3" descr="G:\КУРСАЧИ\АП САР-05\Курсовые Проекты 1курс\кп 2-4 Шеста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1"/>
            <a:ext cx="4032448" cy="5377677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Учебные рисунки 1 курс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26" name="Picture 2" descr="DSC_556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0034" y="1500174"/>
            <a:ext cx="3286147" cy="445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ANY488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143372" y="1928802"/>
            <a:ext cx="450723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Учебные рисунки 1 курс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1" name="Picture 2" descr="SANY503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928662" y="1428736"/>
            <a:ext cx="317772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SANY67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341951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Курсовые проекты 1 курс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" name="Picture 2" descr="C:\Documents and Settings\user\Рабочий стол\Аудит_2011\8_Мониторинг и измерение учебного процесса\Курсовой проект\КП_1_3.jpg"/>
          <p:cNvPicPr>
            <a:picLocks noChangeAspect="1" noChangeArrowheads="1"/>
          </p:cNvPicPr>
          <p:nvPr/>
        </p:nvPicPr>
        <p:blipFill>
          <a:blip r:embed="rId2" cstate="print"/>
          <a:srcRect l="3977"/>
          <a:stretch>
            <a:fillRect/>
          </a:stretch>
        </p:blipFill>
        <p:spPr bwMode="auto">
          <a:xfrm>
            <a:off x="642910" y="1500174"/>
            <a:ext cx="3429024" cy="4786346"/>
          </a:xfrm>
          <a:prstGeom prst="rect">
            <a:avLst/>
          </a:prstGeom>
          <a:noFill/>
        </p:spPr>
      </p:pic>
      <p:pic>
        <p:nvPicPr>
          <p:cNvPr id="5" name="Picture 3" descr="C:\Documents and Settings\user\Рабочий стол\Аудит_2011\8_Мониторинг и измерение учебного процесса\Курсовой проект\КП_арх деталь.jpg"/>
          <p:cNvPicPr>
            <a:picLocks noChangeAspect="1" noChangeArrowheads="1"/>
          </p:cNvPicPr>
          <p:nvPr/>
        </p:nvPicPr>
        <p:blipFill>
          <a:blip r:embed="rId3" cstate="print"/>
          <a:srcRect l="4146"/>
          <a:stretch>
            <a:fillRect/>
          </a:stretch>
        </p:blipFill>
        <p:spPr bwMode="auto">
          <a:xfrm>
            <a:off x="5072066" y="1500174"/>
            <a:ext cx="3375048" cy="4816865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000108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Учебные работы 1 курс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050" name="Picture 2" descr="SANY494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214414" y="1285860"/>
            <a:ext cx="2928958" cy="24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SNV82660 2 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214414" y="3929066"/>
            <a:ext cx="2928958" cy="24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DSC_04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00174"/>
            <a:ext cx="3560756" cy="468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000108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Учебные работы 1 курс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" name="Picture 3" descr="DSC_04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374143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SC_05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465554"/>
            <a:ext cx="3190880" cy="473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Курсовые проекты 2 курс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Аудит_2011\8_Мониторинг и измерение учебного процесса\Курсовой проект\КП_4_1_1.jpg"/>
          <p:cNvPicPr>
            <a:picLocks noChangeAspect="1" noChangeArrowheads="1"/>
          </p:cNvPicPr>
          <p:nvPr/>
        </p:nvPicPr>
        <p:blipFill>
          <a:blip r:embed="rId2" cstate="print"/>
          <a:srcRect l="5952" t="1754"/>
          <a:stretch>
            <a:fillRect/>
          </a:stretch>
        </p:blipFill>
        <p:spPr bwMode="auto">
          <a:xfrm>
            <a:off x="467544" y="1758263"/>
            <a:ext cx="5241723" cy="4171067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Аудит_2011\8_Мониторинг и измерение учебного процесса\Курсовой проект\КП_4_1_2.jpg"/>
          <p:cNvPicPr>
            <a:picLocks noChangeAspect="1" noChangeArrowheads="1"/>
          </p:cNvPicPr>
          <p:nvPr/>
        </p:nvPicPr>
        <p:blipFill>
          <a:blip r:embed="rId3" cstate="print"/>
          <a:srcRect r="3125" b="9193"/>
          <a:stretch>
            <a:fillRect/>
          </a:stretch>
        </p:blipFill>
        <p:spPr bwMode="auto">
          <a:xfrm>
            <a:off x="4429124" y="1751716"/>
            <a:ext cx="4429156" cy="3534672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000108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Учебные рисунки  2 курс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8" name="Picture 6" descr="SNV89508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857224" y="1571612"/>
            <a:ext cx="346003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ANY4977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786314" y="1571612"/>
            <a:ext cx="344320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000108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Учебные рисунки  2 курс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9" name="Picture 2" descr="SANY4959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000100" y="1428736"/>
            <a:ext cx="3357586" cy="474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SANY49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28736"/>
            <a:ext cx="3071833" cy="47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714348" y="1214422"/>
            <a:ext cx="7772400" cy="827083"/>
          </a:xfrm>
          <a:prstGeom prst="rect">
            <a:avLst/>
          </a:prstGeom>
          <a:ln w="11429" cap="flat" cmpd="sng" algn="ctr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УЧЕБНЫЙ  ПРОЦЕСС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" name="Рисунок 6" descr="y_354f1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964996" cy="66247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827584" y="692696"/>
            <a:ext cx="7772400" cy="6220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ОБЩИЕ СВЕДЕНИЯ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0" name="Подзаголовок 4"/>
          <p:cNvSpPr txBox="1">
            <a:spLocks/>
          </p:cNvSpPr>
          <p:nvPr/>
        </p:nvSpPr>
        <p:spPr>
          <a:xfrm>
            <a:off x="683568" y="4077072"/>
            <a:ext cx="7992888" cy="2049458"/>
          </a:xfrm>
          <a:prstGeom prst="rect">
            <a:avLst/>
          </a:prstGeom>
          <a:solidFill>
            <a:schemeClr val="tx2">
              <a:lumMod val="25000"/>
              <a:alpha val="40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 кафедры: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УНЦ ФГБОУ ВПО «МГТУ», ул. Ленинградская 79, корпуса 5,6,11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Телефон кафедры: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8 (3519) </a:t>
            </a:r>
            <a:r>
              <a:rPr lang="ru-RU" dirty="0" smtClean="0"/>
              <a:t>58-06-34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(5 корпус), 8 (3519) </a:t>
            </a:r>
            <a:r>
              <a:rPr lang="ru-RU" dirty="0" smtClean="0"/>
              <a:t>58-06-41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(6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корпус)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кафедры: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archi-mgtu@mail.ru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Заведующий кафедрой: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Ульчицкий Олег Александрович, кандидат архитектуры,  доцент.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755576" y="1844824"/>
            <a:ext cx="7844408" cy="18002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just">
              <a:spcBef>
                <a:spcPct val="0"/>
              </a:spcBef>
            </a:pPr>
            <a:r>
              <a:rPr lang="ru-RU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деятельности профессорско-преподавательского состава кафедры архитектуры МГТУ им. Г.И. Носова: образовательная, проектная, художественная, научно-исследовательская.</a:t>
            </a:r>
            <a:endParaRPr kumimoji="0" lang="ru-RU" sz="250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000108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Курсовые проекты 2 курс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" name="Picture 2" descr="C:\Documents and Settings\user\Рабочий стол\Аудит_2011\8_Мониторинг и измерение учебного процесса\Курсовой проект\КП_4_2_1.jpg"/>
          <p:cNvPicPr>
            <a:picLocks noChangeAspect="1" noChangeArrowheads="1"/>
          </p:cNvPicPr>
          <p:nvPr/>
        </p:nvPicPr>
        <p:blipFill>
          <a:blip r:embed="rId2" cstate="print"/>
          <a:srcRect l="7025"/>
          <a:stretch>
            <a:fillRect/>
          </a:stretch>
        </p:blipFill>
        <p:spPr bwMode="auto">
          <a:xfrm>
            <a:off x="0" y="1643050"/>
            <a:ext cx="5422480" cy="4643470"/>
          </a:xfrm>
          <a:prstGeom prst="rect">
            <a:avLst/>
          </a:prstGeom>
          <a:noFill/>
        </p:spPr>
      </p:pic>
      <p:pic>
        <p:nvPicPr>
          <p:cNvPr id="11" name="Picture 3" descr="C:\Documents and Settings\user\Рабочий стол\Аудит_2011\8_Мониторинг и измерение учебного процесса\Курсовой проект\КП_4_2_2.jpg"/>
          <p:cNvPicPr>
            <a:picLocks noChangeAspect="1" noChangeArrowheads="1"/>
          </p:cNvPicPr>
          <p:nvPr/>
        </p:nvPicPr>
        <p:blipFill>
          <a:blip r:embed="rId3" cstate="print"/>
          <a:srcRect l="4315" t="3704" r="21853" b="18519"/>
          <a:stretch>
            <a:fillRect/>
          </a:stretch>
        </p:blipFill>
        <p:spPr bwMode="auto">
          <a:xfrm>
            <a:off x="3786182" y="1643050"/>
            <a:ext cx="4929222" cy="3857652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Учебные работы  2 курс 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3080" name="Picture 8" descr="DSC_05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00174"/>
            <a:ext cx="3071834" cy="457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DSC_04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00175"/>
            <a:ext cx="326961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Курсовой   проект  2 курс 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098" name="Picture 2" descr="DSC_06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7067565" cy="486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Экзаменационная   работа  2  курс 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5122" name="Picture 2" descr="DSC_04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4500594" cy="319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SC_04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357298"/>
            <a:ext cx="3267772" cy="493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Курсовые   проекты  3 курс 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8194" name="Picture 2" descr="C:\Documents and Settings\user\Рабочий стол\Аудит_2011\8_Мониторинг и измерение учебного процесса\Курсовой проект\КП_5_1 интерьер.jpg"/>
          <p:cNvPicPr>
            <a:picLocks noChangeAspect="1" noChangeArrowheads="1"/>
          </p:cNvPicPr>
          <p:nvPr/>
        </p:nvPicPr>
        <p:blipFill>
          <a:blip r:embed="rId2" cstate="print"/>
          <a:srcRect t="2985" b="2996"/>
          <a:stretch>
            <a:fillRect/>
          </a:stretch>
        </p:blipFill>
        <p:spPr bwMode="auto">
          <a:xfrm>
            <a:off x="467544" y="1268760"/>
            <a:ext cx="8060324" cy="5078004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Учебные   рисунки  3 курс 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8" name="Picture 2" descr="SANY509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55576" y="1700808"/>
            <a:ext cx="336415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SANY5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685428" cy="473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Учебно-творческие  рисунки 3 курс 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26" name="Picture 2" descr="F:\Мои документы\УМК бакалавр-арх. Рабочие праграммы К.Н.А\От Даши\DSC_0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816424" cy="5213861"/>
          </a:xfrm>
          <a:prstGeom prst="rect">
            <a:avLst/>
          </a:prstGeom>
          <a:noFill/>
        </p:spPr>
      </p:pic>
      <p:pic>
        <p:nvPicPr>
          <p:cNvPr id="1028" name="Picture 4" descr="F:\Мои документы\УМК бакалавр-арх. Рабочие праграммы К.Н.А\От Даши\DSC_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064" y="1268760"/>
            <a:ext cx="3389368" cy="5191497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Учебно-творческая   работа  3 </a:t>
            </a:r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 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050" name="Picture 2" descr="F:\Мои документы\УМК бакалавр-арх. Рабочие праграммы К.Н.А\От Даши\DSC_0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4100648" cy="2664296"/>
          </a:xfrm>
          <a:prstGeom prst="rect">
            <a:avLst/>
          </a:prstGeom>
          <a:noFill/>
        </p:spPr>
      </p:pic>
      <p:pic>
        <p:nvPicPr>
          <p:cNvPr id="2051" name="Picture 3" descr="F:\Мои документы\УМК бакалавр-арх. Рабочие праграммы К.Н.А\От Даши\DSC_0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124744"/>
            <a:ext cx="4032448" cy="2705732"/>
          </a:xfrm>
          <a:prstGeom prst="rect">
            <a:avLst/>
          </a:prstGeom>
          <a:noFill/>
        </p:spPr>
      </p:pic>
      <p:pic>
        <p:nvPicPr>
          <p:cNvPr id="9" name="Picture 3" descr="F:\Мои документы\УМК бакалавр-арх. Рабочие праграммы К.Н.А\От Даши\DSC_0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32728"/>
            <a:ext cx="3489551" cy="5235716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Курсовые проекты 4 курс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8" name="Picture 2" descr="D:\Скачка\учёба\учёба\реконструкция жилого до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556792"/>
            <a:ext cx="4248472" cy="4248472"/>
          </a:xfrm>
          <a:prstGeom prst="rect">
            <a:avLst/>
          </a:prstGeom>
          <a:noFill/>
        </p:spPr>
      </p:pic>
      <p:pic>
        <p:nvPicPr>
          <p:cNvPr id="9" name="Picture 3" descr="D:\Скачка\учёба\учёба\многоэтажный жилойдом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93302"/>
            <a:ext cx="4283968" cy="4283969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Курсовые проекты 4 курс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244" name="Picture 4" descr="C:\Documents and Settings\user\Рабочий стол\Аудит_2011\8_Мониторинг и измерение учебного процесса\Курсовой проект\КП_поселок.jpg"/>
          <p:cNvPicPr>
            <a:picLocks noChangeAspect="1" noChangeArrowheads="1"/>
          </p:cNvPicPr>
          <p:nvPr/>
        </p:nvPicPr>
        <p:blipFill>
          <a:blip r:embed="rId2" cstate="print"/>
          <a:srcRect l="6985" t="2049" r="9375" b="37235"/>
          <a:stretch>
            <a:fillRect/>
          </a:stretch>
        </p:blipFill>
        <p:spPr bwMode="auto">
          <a:xfrm>
            <a:off x="285720" y="1714488"/>
            <a:ext cx="4579915" cy="4572032"/>
          </a:xfrm>
          <a:prstGeom prst="rect">
            <a:avLst/>
          </a:prstGeom>
          <a:noFill/>
        </p:spPr>
      </p:pic>
      <p:pic>
        <p:nvPicPr>
          <p:cNvPr id="10245" name="Picture 5" descr="C:\Documents and Settings\user\Рабочий стол\Аудит_2011\8_Мониторинг и измерение учебного процесса\Курсовой проект\КП_поселок.jpg"/>
          <p:cNvPicPr>
            <a:picLocks noChangeAspect="1" noChangeArrowheads="1"/>
          </p:cNvPicPr>
          <p:nvPr/>
        </p:nvPicPr>
        <p:blipFill>
          <a:blip r:embed="rId2" cstate="print"/>
          <a:srcRect l="12438" t="65810" r="14032" b="772"/>
          <a:stretch>
            <a:fillRect/>
          </a:stretch>
        </p:blipFill>
        <p:spPr bwMode="auto">
          <a:xfrm>
            <a:off x="4929190" y="2643182"/>
            <a:ext cx="4000528" cy="2500330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y_06c21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856984" cy="662473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827584" y="548680"/>
            <a:ext cx="7772400" cy="1152128"/>
          </a:xfrm>
          <a:prstGeom prst="rect">
            <a:avLst/>
          </a:prstGeom>
          <a:ln w="11429" cap="flat" cmpd="sng" algn="ctr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003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ПОДГОТОВИТЕЛЬНЫЕ</a:t>
            </a:r>
            <a:r>
              <a:rPr kumimoji="0" lang="ru-RU" sz="33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КУРСЫ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00" b="1" baseline="0" dirty="0" smtClean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для абитуриентов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0" name="Подзаголовок 4"/>
          <p:cNvSpPr txBox="1">
            <a:spLocks/>
          </p:cNvSpPr>
          <p:nvPr/>
        </p:nvSpPr>
        <p:spPr>
          <a:xfrm>
            <a:off x="642910" y="2420888"/>
            <a:ext cx="8077200" cy="3312368"/>
          </a:xfrm>
          <a:prstGeom prst="rect">
            <a:avLst/>
          </a:prstGeom>
          <a:solidFill>
            <a:schemeClr val="tx2">
              <a:lumMod val="25000"/>
              <a:alpha val="40000"/>
            </a:schemeClr>
          </a:solidFill>
          <a:ln>
            <a:solidFill>
              <a:srgbClr val="FFC000">
                <a:alpha val="59000"/>
              </a:srgb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Подготовительные курсы ведутся по следующим направлениям: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Рисунок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Живопись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Композиция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Черчение</a:t>
            </a:r>
          </a:p>
          <a:p>
            <a:pPr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Подготовительное отделение кафедры осуществляет углубленную специализированную и общую подготовку слушателей к поступлению   на направления 270100.62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Архитектура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270300.62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Дизайн архитектурной среды.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Скульптурно-пластическое   моделирование   4 курс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26" name="Picture 2" descr="SANY679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429124" y="1357298"/>
            <a:ext cx="3588588" cy="504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SANY610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142976" y="1142984"/>
            <a:ext cx="2495503" cy="264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SANY611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142976" y="3929066"/>
            <a:ext cx="253759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Курсовые проекты 4 курс 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5122" name="Picture 2" descr="D:\Скачка\учёба\учёба\благоустройство жилого райо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4" y="1412776"/>
            <a:ext cx="8461448" cy="4230911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Дипломный проект архитектора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6146" name="Picture 2" descr="C:\Users\Chu$ik\Desktop\z_709c76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68115"/>
            <a:ext cx="8424936" cy="4213776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5589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Дипломный проект  архитектора-дизайнера</a:t>
            </a:r>
            <a:endParaRPr lang="ru-RU" sz="1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3314" name="Picture 2" descr="C:\Documents and Settings\user\Рабочий стол\Аудит_2011\8_Мониторинг и измерение учебного процесса\Дипломный проект ВРК\Дипломный проект_270302\Дипломный проект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839" r="1021" b="4750"/>
          <a:stretch>
            <a:fillRect/>
          </a:stretch>
        </p:blipFill>
        <p:spPr bwMode="auto">
          <a:xfrm>
            <a:off x="285720" y="1672357"/>
            <a:ext cx="8572560" cy="4542725"/>
          </a:xfrm>
          <a:prstGeom prst="rect">
            <a:avLst/>
          </a:prstGeom>
          <a:noFill/>
        </p:spPr>
      </p:pic>
    </p:spTree>
  </p:cSld>
  <p:clrMapOvr>
    <a:masterClrMapping/>
  </p:clrMapOvr>
  <p:transition advTm="20297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Содержимое 6" descr="SANY1354_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785926"/>
            <a:ext cx="2571767" cy="1928825"/>
          </a:xfrm>
          <a:prstGeom prst="rect">
            <a:avLst/>
          </a:prstGeom>
          <a:effectLst>
            <a:outerShdw blurRad="50800" dist="114300" dir="78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57150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Работа со студентами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" name="Содержимое 6" descr="SANY1354_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78776" y="2892021"/>
            <a:ext cx="4243647" cy="2356658"/>
          </a:xfrm>
          <a:effectLst>
            <a:outerShdw blurRad="50800" dist="114300" dir="78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Содержимое 6" descr="SANY1354_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429132"/>
            <a:ext cx="2571768" cy="1928826"/>
          </a:xfrm>
          <a:prstGeom prst="rect">
            <a:avLst/>
          </a:prstGeom>
          <a:effectLst>
            <a:outerShdw blurRad="50800" dist="114300" dir="78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6" descr="SANY1354_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1785926"/>
            <a:ext cx="2571768" cy="1928826"/>
          </a:xfrm>
          <a:prstGeom prst="rect">
            <a:avLst/>
          </a:prstGeom>
          <a:effectLst>
            <a:outerShdw blurRad="50800" dist="114300" dir="78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Содержимое 6" descr="SANY1354_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4429132"/>
            <a:ext cx="2571767" cy="1928826"/>
          </a:xfrm>
          <a:prstGeom prst="rect">
            <a:avLst/>
          </a:prstGeom>
          <a:effectLst>
            <a:outerShdw blurRad="50800" dist="114300" dir="78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00496" y="2143116"/>
            <a:ext cx="1143008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8000" cap="flat" cmpd="thickThin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выставки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4348" y="3929066"/>
            <a:ext cx="142876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8000" cap="flat" cmpd="thickThin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noProof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олимпиады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71934" y="5643578"/>
            <a:ext cx="1143008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8000" cap="flat" cmpd="thickThin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noProof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конкурсы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143768" y="3929066"/>
            <a:ext cx="107157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8000" cap="flat" cmpd="thickThin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noProof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форумы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advTm="18688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Содержимое 5" descr="SL740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6828" y="1857365"/>
            <a:ext cx="2809894" cy="4214841"/>
          </a:xfrm>
        </p:spPr>
      </p:pic>
      <p:pic>
        <p:nvPicPr>
          <p:cNvPr id="8" name="Содержимое 5" descr="SL740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45" y="4286256"/>
            <a:ext cx="2952771" cy="2214578"/>
          </a:xfrm>
          <a:prstGeom prst="rect">
            <a:avLst/>
          </a:prstGeom>
        </p:spPr>
      </p:pic>
      <p:pic>
        <p:nvPicPr>
          <p:cNvPr id="9" name="Содержимое 5" descr="SL7402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4286256"/>
            <a:ext cx="2928958" cy="2196719"/>
          </a:xfrm>
          <a:prstGeom prst="rect">
            <a:avLst/>
          </a:prstGeom>
        </p:spPr>
      </p:pic>
      <p:pic>
        <p:nvPicPr>
          <p:cNvPr id="10" name="Содержимое 5" descr="SL7402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1714488"/>
            <a:ext cx="3048021" cy="2286015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28596" y="357166"/>
            <a:ext cx="822960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1429" cap="flat" cmpd="sng" algn="ctr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Внеучебная деятельность кафедры архитектуры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170" name="Picture 2" descr="C:\Users\Chu$ik\Desktop\x_71858d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1664091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  <p:transition advTm="14281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проекты на отчет\учебный процесс\публичная защита дипломов_в 10 корпусе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8000" contrast="-23000"/>
          </a:blip>
          <a:srcRect/>
          <a:stretch>
            <a:fillRect/>
          </a:stretch>
        </p:blipFill>
        <p:spPr bwMode="auto">
          <a:xfrm>
            <a:off x="142844" y="142852"/>
            <a:ext cx="8858312" cy="659015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4348" y="1214422"/>
            <a:ext cx="7772400" cy="898521"/>
          </a:xfr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spc="1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НАУКА</a:t>
            </a:r>
            <a:endParaRPr lang="ru-RU" b="1" spc="1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34" y="2636912"/>
            <a:ext cx="8077200" cy="3578170"/>
          </a:xfrm>
          <a:solidFill>
            <a:schemeClr val="bg2">
              <a:lumMod val="75000"/>
              <a:alpha val="4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pPr algn="just"/>
            <a:endParaRPr lang="ru-RU" cap="none" spc="0" dirty="0" smtClean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just"/>
            <a:r>
              <a:rPr lang="ru-RU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 кафедре ведется 4 научных направления: </a:t>
            </a:r>
          </a:p>
          <a:p>
            <a:pPr algn="just"/>
            <a:r>
              <a:rPr lang="ru-RU" b="1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СА-1 (ГРНТИ 670703</a:t>
            </a:r>
            <a:r>
              <a:rPr lang="ru-RU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) – Архитектурно-художественное наследие реализованной Утопии в Магнитогорске; </a:t>
            </a:r>
          </a:p>
          <a:p>
            <a:pPr algn="just"/>
            <a:r>
              <a:rPr lang="ru-RU" b="1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СА-2 (ГРНТИ 670703)</a:t>
            </a:r>
            <a:r>
              <a:rPr lang="ru-RU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Экологическая архитектура Магнитогорска; </a:t>
            </a:r>
          </a:p>
          <a:p>
            <a:pPr algn="just"/>
            <a:r>
              <a:rPr lang="ru-RU" b="1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СА-3 (ГРНТИ 670729)</a:t>
            </a:r>
            <a:r>
              <a:rPr lang="ru-RU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Пространственно-временная связь памятников архитектуры Южного Урала. Руководитель всех 3-х научных направлений д.т.н., проф., советник РААСН Федосихин В.С. </a:t>
            </a:r>
          </a:p>
          <a:p>
            <a:pPr algn="just"/>
            <a:r>
              <a:rPr lang="ru-RU" b="1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СА-4</a:t>
            </a:r>
            <a:r>
              <a:rPr lang="ru-RU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Теория </a:t>
            </a:r>
            <a:r>
              <a:rPr lang="ru-RU" cap="none" spc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 </a:t>
            </a:r>
            <a:r>
              <a:rPr lang="ru-RU" cap="none" spc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методика профессиональной подготовки, </a:t>
            </a:r>
            <a:r>
              <a:rPr lang="ru-RU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руководители: д.т.н., проф., советник РААСН Федосихин В. С.,  д.п.н., проф. </a:t>
            </a:r>
            <a:r>
              <a:rPr lang="ru-RU" cap="none" spc="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Лешер</a:t>
            </a:r>
            <a:r>
              <a:rPr lang="ru-RU" cap="none" spc="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О.В.</a:t>
            </a:r>
          </a:p>
        </p:txBody>
      </p:sp>
    </p:spTree>
  </p:cSld>
  <p:clrMapOvr>
    <a:masterClrMapping/>
  </p:clrMapOvr>
  <p:transition advTm="30218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проекты на отчет\учебный процесс\публичная защита дипломов_в 10 корпусе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8000" contrast="-23000"/>
          </a:blip>
          <a:srcRect/>
          <a:stretch>
            <a:fillRect/>
          </a:stretch>
        </p:blipFill>
        <p:spPr bwMode="auto">
          <a:xfrm>
            <a:off x="142844" y="142852"/>
            <a:ext cx="8858312" cy="659015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4348" y="1928802"/>
            <a:ext cx="7772400" cy="755645"/>
          </a:xfr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spc="1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Спасибо за внимание!</a:t>
            </a:r>
            <a:endParaRPr lang="ru-RU" b="1" spc="1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 advTm="30218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x_0e4bae0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784976" cy="6588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827584" y="548680"/>
            <a:ext cx="7772400" cy="11521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ВСТУПИТЕЛЬНЫЕ ИСПЫТАНИЯ ТВОРЧЕСКОЙ</a:t>
            </a:r>
            <a:r>
              <a:rPr kumimoji="0" lang="ru-RU" sz="33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НАПРАВЛЕННОСТИ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642910" y="2204864"/>
          <a:ext cx="807720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332656"/>
          <a:ext cx="8424936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9632" y="1484784"/>
            <a:ext cx="633670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Пример вступительного испытания по рисунку: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качка\golova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132856"/>
            <a:ext cx="2880320" cy="410157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3376" y="2143116"/>
            <a:ext cx="2949020" cy="410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332656"/>
          <a:ext cx="8424936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9632" y="1484784"/>
            <a:ext cx="63367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Пример вступительного испытания по живописи: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00034" y="2357430"/>
            <a:ext cx="380527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357430"/>
            <a:ext cx="4038600" cy="329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214290"/>
            <a:ext cx="8784976" cy="64807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332656"/>
          <a:ext cx="8424936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9632" y="1484784"/>
            <a:ext cx="63367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Пример вступительного испытания по композиции: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42910" y="2071678"/>
            <a:ext cx="375217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4714876" y="2070438"/>
            <a:ext cx="3953452" cy="402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332656"/>
          <a:ext cx="8424936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9632" y="1484784"/>
            <a:ext cx="63367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Пример вступительного испытания по черчению:</a:t>
            </a:r>
            <a:endParaRPr lang="ru-RU" dirty="0"/>
          </a:p>
        </p:txBody>
      </p:sp>
      <p:pic>
        <p:nvPicPr>
          <p:cNvPr id="1026" name="Picture 2" descr="3"/>
          <p:cNvPicPr>
            <a:picLocks noChangeAspect="1" noChangeArrowheads="1"/>
          </p:cNvPicPr>
          <p:nvPr/>
        </p:nvPicPr>
        <p:blipFill>
          <a:blip r:embed="rId6" cstate="print"/>
          <a:srcRect l="15637" t="13632" r="5069" b="6372"/>
          <a:stretch>
            <a:fillRect/>
          </a:stretch>
        </p:blipFill>
        <p:spPr bwMode="auto">
          <a:xfrm>
            <a:off x="1475656" y="2060848"/>
            <a:ext cx="6336704" cy="450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052736"/>
            <a:ext cx="8784976" cy="56166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7150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   ОЛИМПИАДЫ   ДО   ДИПЛОМА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" name="Содержимое 4" descr="учебная аудитория архитекторов-дизайнеров_грСДА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9" y="3933056"/>
            <a:ext cx="3429023" cy="2571767"/>
          </a:xfrm>
          <a:prstGeom prst="rect">
            <a:avLst/>
          </a:prstGeom>
        </p:spPr>
      </p:pic>
      <p:pic>
        <p:nvPicPr>
          <p:cNvPr id="13" name="Содержимое 4" descr="учебная аудитория архитекторов-дизайнеров_грСДА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933056"/>
            <a:ext cx="3429023" cy="2571767"/>
          </a:xfrm>
          <a:prstGeom prst="rect">
            <a:avLst/>
          </a:prstGeom>
        </p:spPr>
      </p:pic>
      <p:pic>
        <p:nvPicPr>
          <p:cNvPr id="11" name="Picture 3" descr="C:\Users\Chu$ik\Desktop\y_ac7c6f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68760"/>
            <a:ext cx="3607550" cy="2400563"/>
          </a:xfrm>
          <a:prstGeom prst="rect">
            <a:avLst/>
          </a:prstGeom>
          <a:noFill/>
        </p:spPr>
      </p:pic>
      <p:pic>
        <p:nvPicPr>
          <p:cNvPr id="12" name="Содержимое 5" descr="SL7402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196752"/>
            <a:ext cx="3384376" cy="2538282"/>
          </a:xfrm>
          <a:prstGeom prst="rect">
            <a:avLst/>
          </a:prstGeom>
        </p:spPr>
      </p:pic>
    </p:spTree>
  </p:cSld>
  <p:clrMapOvr>
    <a:masterClrMapping/>
  </p:clrMapOvr>
  <p:transition advTm="10078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1974</TotalTime>
  <Words>409</Words>
  <Application>Microsoft Office PowerPoint</Application>
  <PresentationFormat>Экран (4:3)</PresentationFormat>
  <Paragraphs>77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ОТ   ОЛИМПИАДЫ   ДО   ДИПЛОМА</vt:lpstr>
      <vt:lpstr>УЧЕБНЫЙ    ПРОЦЕСС    И    ЗАЩИТА    ДИПЛОМА</vt:lpstr>
      <vt:lpstr>Курсовые проекты 1 курс</vt:lpstr>
      <vt:lpstr>Учебные рисунки 1 курс</vt:lpstr>
      <vt:lpstr>Учебные рисунки 1 курс</vt:lpstr>
      <vt:lpstr>Курсовые проекты 1 курс</vt:lpstr>
      <vt:lpstr>Учебные работы 1 курс</vt:lpstr>
      <vt:lpstr>Учебные работы 1 курс</vt:lpstr>
      <vt:lpstr>Курсовые проекты 2 курс </vt:lpstr>
      <vt:lpstr>Учебные рисунки  2 курс </vt:lpstr>
      <vt:lpstr>Учебные рисунки  2 курс </vt:lpstr>
      <vt:lpstr>Курсовые проекты 2 курс </vt:lpstr>
      <vt:lpstr>Учебные работы  2 курс </vt:lpstr>
      <vt:lpstr>Курсовой   проект  2 курс </vt:lpstr>
      <vt:lpstr>Экзаменационная   работа  2  курс </vt:lpstr>
      <vt:lpstr>Курсовые   проекты  3 курс </vt:lpstr>
      <vt:lpstr>Учебные   рисунки  3 курс </vt:lpstr>
      <vt:lpstr>Учебно-творческие  рисунки 3 курс </vt:lpstr>
      <vt:lpstr>Учебно-творческая   работа  3 курс </vt:lpstr>
      <vt:lpstr>Курсовые проекты 4 курс </vt:lpstr>
      <vt:lpstr>Курсовые проекты 4 курс </vt:lpstr>
      <vt:lpstr>Скульптурно-пластическое   моделирование   4 курс </vt:lpstr>
      <vt:lpstr>Курсовые проекты 4 курс </vt:lpstr>
      <vt:lpstr>Дипломный проект архитектора</vt:lpstr>
      <vt:lpstr>Дипломный проект  архитектора-дизайнера</vt:lpstr>
      <vt:lpstr>Работа со студентами</vt:lpstr>
      <vt:lpstr>Слайд 35</vt:lpstr>
      <vt:lpstr>НАУКА</vt:lpstr>
      <vt:lpstr>Спасибо за внимание!</vt:lpstr>
    </vt:vector>
  </TitlesOfParts>
  <Company>USN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USN Team</dc:creator>
  <cp:lastModifiedBy>Artem</cp:lastModifiedBy>
  <cp:revision>242</cp:revision>
  <dcterms:created xsi:type="dcterms:W3CDTF">2010-03-25T19:52:57Z</dcterms:created>
  <dcterms:modified xsi:type="dcterms:W3CDTF">2013-11-14T17:39:35Z</dcterms:modified>
</cp:coreProperties>
</file>